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Robo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2fa1f04d91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2fa1f04d91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2fa1f04d91_0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2fa1f04d91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2fa1f04d91_0_5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2fa1f04d91_0_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3014b04a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3014b04a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3014b04ab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3014b04ab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3014b04ab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3014b04ab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3014b04abf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3014b04ab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3014b04abf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3014b04abf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TECHNOLOGY ADDICTION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972475"/>
            <a:ext cx="3232350" cy="1939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/>
          <p:nvPr>
            <p:ph type="title"/>
          </p:nvPr>
        </p:nvSpPr>
        <p:spPr>
          <a:xfrm>
            <a:off x="1233825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3459"/>
              <a:t>What is technology addiction?</a:t>
            </a:r>
            <a:endParaRPr sz="3459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160"/>
          </a:p>
        </p:txBody>
      </p:sp>
      <p:sp>
        <p:nvSpPr>
          <p:cNvPr id="142" name="Google Shape;142;p1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1556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23537"/>
              </a:buClr>
              <a:buSzPts val="2566"/>
              <a:buFont typeface="Arial"/>
              <a:buChar char="●"/>
            </a:pPr>
            <a:r>
              <a:rPr lang="it" sz="2566">
                <a:solidFill>
                  <a:srgbClr val="3235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frequent and obsessive technology-related behavior</a:t>
            </a:r>
            <a:endParaRPr sz="2566">
              <a:solidFill>
                <a:srgbClr val="32353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91556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23537"/>
              </a:buClr>
              <a:buSzPts val="2566"/>
              <a:buFont typeface="Arial"/>
              <a:buChar char="●"/>
            </a:pPr>
            <a:r>
              <a:rPr lang="it" sz="2566">
                <a:solidFill>
                  <a:srgbClr val="3235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compulsive computer use</a:t>
            </a:r>
            <a:endParaRPr sz="2566">
              <a:solidFill>
                <a:srgbClr val="32353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91556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23537"/>
              </a:buClr>
              <a:buSzPts val="2566"/>
              <a:buFont typeface="Arial"/>
              <a:buChar char="●"/>
            </a:pPr>
            <a:r>
              <a:rPr lang="it" sz="2566">
                <a:solidFill>
                  <a:srgbClr val="3235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obsessive use of mobile devices, the internet or video games</a:t>
            </a:r>
            <a:endParaRPr sz="2566">
              <a:solidFill>
                <a:srgbClr val="32353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91556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23537"/>
              </a:buClr>
              <a:buSzPts val="2566"/>
              <a:buFont typeface="Arial"/>
              <a:buChar char="●"/>
            </a:pPr>
            <a:r>
              <a:rPr lang="it" sz="2566">
                <a:solidFill>
                  <a:srgbClr val="3235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impulse control disorder</a:t>
            </a:r>
            <a:endParaRPr sz="2566">
              <a:solidFill>
                <a:srgbClr val="32353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510">
              <a:solidFill>
                <a:schemeClr val="lt1"/>
              </a:solidFill>
              <a:highlight>
                <a:srgbClr val="FFFFFF"/>
              </a:highlight>
            </a:endParaRPr>
          </a:p>
        </p:txBody>
      </p:sp>
      <p:pic>
        <p:nvPicPr>
          <p:cNvPr id="143" name="Google Shape;14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8900" y="3409175"/>
            <a:ext cx="2413900" cy="137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/>
          <p:nvPr>
            <p:ph type="title"/>
          </p:nvPr>
        </p:nvSpPr>
        <p:spPr>
          <a:xfrm>
            <a:off x="1262125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75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587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it"/>
              <a:t>What makes technology addictive?</a:t>
            </a:r>
            <a:endParaRPr/>
          </a:p>
        </p:txBody>
      </p:sp>
      <p:sp>
        <p:nvSpPr>
          <p:cNvPr id="149" name="Google Shape;149;p15"/>
          <p:cNvSpPr txBox="1"/>
          <p:nvPr>
            <p:ph idx="1" type="body"/>
          </p:nvPr>
        </p:nvSpPr>
        <p:spPr>
          <a:xfrm>
            <a:off x="1318725" y="1570650"/>
            <a:ext cx="7038900" cy="25989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87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23537"/>
              </a:buClr>
              <a:buSzPts val="2050"/>
              <a:buFont typeface="Arial"/>
              <a:buChar char="●"/>
            </a:pPr>
            <a:r>
              <a:rPr lang="it" sz="2050">
                <a:solidFill>
                  <a:srgbClr val="3235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quick and easy way to fill basic needs</a:t>
            </a:r>
            <a:endParaRPr sz="2050">
              <a:solidFill>
                <a:srgbClr val="32353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587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23537"/>
              </a:buClr>
              <a:buSzPts val="2050"/>
              <a:buFont typeface="Arial"/>
              <a:buChar char="●"/>
            </a:pPr>
            <a:r>
              <a:rPr lang="it" sz="2050">
                <a:solidFill>
                  <a:srgbClr val="3235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it can be a boredom buster</a:t>
            </a:r>
            <a:endParaRPr sz="2050">
              <a:solidFill>
                <a:srgbClr val="32353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587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23537"/>
              </a:buClr>
              <a:buSzPts val="2050"/>
              <a:buFont typeface="Arial"/>
              <a:buChar char="●"/>
            </a:pPr>
            <a:r>
              <a:rPr lang="it" sz="2050">
                <a:solidFill>
                  <a:srgbClr val="3235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contains enormous amount of information</a:t>
            </a:r>
            <a:endParaRPr sz="2050">
              <a:solidFill>
                <a:srgbClr val="32353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587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23537"/>
              </a:buClr>
              <a:buSzPts val="2050"/>
              <a:buFont typeface="Arial"/>
              <a:buChar char="●"/>
            </a:pPr>
            <a:r>
              <a:rPr lang="it" sz="2050">
                <a:solidFill>
                  <a:srgbClr val="3235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"Fear of Missing Out"</a:t>
            </a:r>
            <a:endParaRPr sz="2050">
              <a:solidFill>
                <a:srgbClr val="32353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587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23537"/>
              </a:buClr>
              <a:buSzPts val="2050"/>
              <a:buFont typeface="Arial"/>
              <a:buChar char="●"/>
            </a:pPr>
            <a:r>
              <a:rPr lang="it" sz="2050">
                <a:solidFill>
                  <a:srgbClr val="3235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video games allow players to feel that they are good at something</a:t>
            </a:r>
            <a:endParaRPr sz="2050">
              <a:solidFill>
                <a:srgbClr val="32353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587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23537"/>
              </a:buClr>
              <a:buSzPts val="2050"/>
              <a:buFont typeface="Arial"/>
              <a:buChar char="●"/>
            </a:pPr>
            <a:r>
              <a:rPr lang="it" sz="2050">
                <a:solidFill>
                  <a:srgbClr val="3235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makes the maintaining of human connection easier</a:t>
            </a:r>
            <a:endParaRPr sz="2050">
              <a:solidFill>
                <a:srgbClr val="32353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050">
              <a:solidFill>
                <a:srgbClr val="32353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/>
          <p:nvPr>
            <p:ph idx="1" type="body"/>
          </p:nvPr>
        </p:nvSpPr>
        <p:spPr>
          <a:xfrm>
            <a:off x="1297500" y="509400"/>
            <a:ext cx="3952200" cy="39693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41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23537"/>
              </a:buClr>
              <a:buSzPts val="2450"/>
              <a:buFont typeface="Arial"/>
              <a:buChar char="●"/>
            </a:pPr>
            <a:r>
              <a:rPr lang="it" sz="2450">
                <a:solidFill>
                  <a:srgbClr val="3235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promoting a sense of autonomy</a:t>
            </a:r>
            <a:endParaRPr sz="2450">
              <a:solidFill>
                <a:srgbClr val="32353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41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23537"/>
              </a:buClr>
              <a:buSzPts val="2450"/>
              <a:buFont typeface="Arial"/>
              <a:buChar char="●"/>
            </a:pPr>
            <a:r>
              <a:rPr lang="it" sz="2450">
                <a:solidFill>
                  <a:srgbClr val="3235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actual recognition</a:t>
            </a:r>
            <a:endParaRPr sz="2450">
              <a:solidFill>
                <a:srgbClr val="32353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714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23537"/>
              </a:buClr>
              <a:buSzPts val="2250"/>
              <a:buFont typeface="Arial"/>
              <a:buChar char="●"/>
            </a:pPr>
            <a:r>
              <a:rPr lang="it" sz="2450">
                <a:solidFill>
                  <a:srgbClr val="3235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social lubricant</a:t>
            </a:r>
            <a:endParaRPr sz="2450">
              <a:solidFill>
                <a:srgbClr val="32353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714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23537"/>
              </a:buClr>
              <a:buSzPts val="2250"/>
              <a:buFont typeface="Arial"/>
              <a:buChar char="●"/>
            </a:pPr>
            <a:r>
              <a:rPr lang="it" sz="2450">
                <a:solidFill>
                  <a:srgbClr val="3235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 escape from reality</a:t>
            </a:r>
            <a:endParaRPr sz="2450">
              <a:solidFill>
                <a:srgbClr val="32353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41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23537"/>
              </a:buClr>
              <a:buSzPts val="2450"/>
              <a:buFont typeface="Arial"/>
              <a:buChar char="●"/>
            </a:pPr>
            <a:r>
              <a:rPr lang="it" sz="2450">
                <a:solidFill>
                  <a:srgbClr val="3235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allows an easier way of communication</a:t>
            </a:r>
            <a:endParaRPr sz="2450">
              <a:solidFill>
                <a:srgbClr val="32353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41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23537"/>
              </a:buClr>
              <a:buSzPts val="2450"/>
              <a:buFont typeface="Arial"/>
              <a:buChar char="●"/>
            </a:pPr>
            <a:r>
              <a:rPr lang="it" sz="2450">
                <a:solidFill>
                  <a:srgbClr val="3235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requires few energy for a relatively big sens of entertaiment</a:t>
            </a:r>
            <a:endParaRPr sz="2450">
              <a:solidFill>
                <a:srgbClr val="32353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16"/>
          <p:cNvPicPr preferRelativeResize="0"/>
          <p:nvPr/>
        </p:nvPicPr>
        <p:blipFill rotWithShape="1">
          <a:blip r:embed="rId3">
            <a:alphaModFix/>
          </a:blip>
          <a:srcRect b="0" l="19800" r="16735" t="0"/>
          <a:stretch/>
        </p:blipFill>
        <p:spPr>
          <a:xfrm>
            <a:off x="5447725" y="974350"/>
            <a:ext cx="3326125" cy="294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/>
          <p:nvPr>
            <p:ph type="title"/>
          </p:nvPr>
        </p:nvSpPr>
        <p:spPr>
          <a:xfrm>
            <a:off x="1141850" y="57770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What are the risks of teen technology use?</a:t>
            </a:r>
            <a:endParaRPr/>
          </a:p>
        </p:txBody>
      </p:sp>
      <p:sp>
        <p:nvSpPr>
          <p:cNvPr id="161" name="Google Shape;161;p17"/>
          <p:cNvSpPr txBox="1"/>
          <p:nvPr>
            <p:ph idx="1" type="body"/>
          </p:nvPr>
        </p:nvSpPr>
        <p:spPr>
          <a:xfrm>
            <a:off x="1290425" y="1606025"/>
            <a:ext cx="7038900" cy="28866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-357492" lvl="0" marL="457200" rtl="0" algn="l">
              <a:spcBef>
                <a:spcPts val="0"/>
              </a:spcBef>
              <a:spcAft>
                <a:spcPts val="0"/>
              </a:spcAft>
              <a:buClr>
                <a:srgbClr val="323537"/>
              </a:buClr>
              <a:buSzPct val="100000"/>
              <a:buFont typeface="Arial"/>
              <a:buChar char="●"/>
            </a:pPr>
            <a:r>
              <a:rPr lang="it" sz="2619">
                <a:solidFill>
                  <a:srgbClr val="323537"/>
                </a:solidFill>
                <a:latin typeface="Arial"/>
                <a:ea typeface="Arial"/>
                <a:cs typeface="Arial"/>
                <a:sym typeface="Arial"/>
              </a:rPr>
              <a:t>give students a false sense of relational security</a:t>
            </a:r>
            <a:endParaRPr sz="2619">
              <a:solidFill>
                <a:srgbClr val="32353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7492" lvl="0" marL="457200" rtl="0" algn="l">
              <a:spcBef>
                <a:spcPts val="0"/>
              </a:spcBef>
              <a:spcAft>
                <a:spcPts val="0"/>
              </a:spcAft>
              <a:buClr>
                <a:srgbClr val="323537"/>
              </a:buClr>
              <a:buSzPct val="100000"/>
              <a:buFont typeface="Arial"/>
              <a:buChar char="●"/>
            </a:pPr>
            <a:r>
              <a:rPr lang="it" sz="2619">
                <a:solidFill>
                  <a:srgbClr val="323537"/>
                </a:solidFill>
                <a:latin typeface="Arial"/>
                <a:ea typeface="Arial"/>
                <a:cs typeface="Arial"/>
                <a:sym typeface="Arial"/>
              </a:rPr>
              <a:t>encourages an unhealthy desire for instant gratification</a:t>
            </a:r>
            <a:endParaRPr sz="2619">
              <a:solidFill>
                <a:srgbClr val="32353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7492" lvl="0" marL="457200" rtl="0" algn="l">
              <a:spcBef>
                <a:spcPts val="0"/>
              </a:spcBef>
              <a:spcAft>
                <a:spcPts val="0"/>
              </a:spcAft>
              <a:buClr>
                <a:srgbClr val="323537"/>
              </a:buClr>
              <a:buSzPct val="100000"/>
              <a:buFont typeface="Arial"/>
              <a:buChar char="●"/>
            </a:pPr>
            <a:r>
              <a:rPr lang="it" sz="2619">
                <a:solidFill>
                  <a:srgbClr val="323537"/>
                </a:solidFill>
                <a:latin typeface="Arial"/>
                <a:ea typeface="Arial"/>
                <a:cs typeface="Arial"/>
                <a:sym typeface="Arial"/>
              </a:rPr>
              <a:t>slow internet connection or “unplugging” can promote irritability and anxiety</a:t>
            </a:r>
            <a:endParaRPr sz="2619">
              <a:solidFill>
                <a:srgbClr val="32353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7492" lvl="0" marL="457200" rtl="0" algn="l">
              <a:spcBef>
                <a:spcPts val="0"/>
              </a:spcBef>
              <a:spcAft>
                <a:spcPts val="0"/>
              </a:spcAft>
              <a:buClr>
                <a:srgbClr val="323537"/>
              </a:buClr>
              <a:buSzPct val="100000"/>
              <a:buFont typeface="Arial"/>
              <a:buChar char="●"/>
            </a:pPr>
            <a:r>
              <a:rPr lang="it" sz="2619">
                <a:solidFill>
                  <a:srgbClr val="323537"/>
                </a:solidFill>
                <a:latin typeface="Arial"/>
                <a:ea typeface="Arial"/>
                <a:cs typeface="Arial"/>
                <a:sym typeface="Arial"/>
              </a:rPr>
              <a:t>thanks to sleep disorder academic, athletic, and social performance can suffer</a:t>
            </a:r>
            <a:endParaRPr sz="2619">
              <a:solidFill>
                <a:srgbClr val="32353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7492" lvl="0" marL="457200" rtl="0" algn="l">
              <a:spcBef>
                <a:spcPts val="0"/>
              </a:spcBef>
              <a:spcAft>
                <a:spcPts val="0"/>
              </a:spcAft>
              <a:buClr>
                <a:srgbClr val="323537"/>
              </a:buClr>
              <a:buSzPct val="100000"/>
              <a:buFont typeface="Arial"/>
              <a:buChar char="●"/>
            </a:pPr>
            <a:r>
              <a:rPr lang="it" sz="2619">
                <a:solidFill>
                  <a:srgbClr val="323537"/>
                </a:solidFill>
                <a:latin typeface="Arial"/>
                <a:ea typeface="Arial"/>
                <a:cs typeface="Arial"/>
                <a:sym typeface="Arial"/>
              </a:rPr>
              <a:t>weight gain and other complications of a poor diet and sedentary lifestyle</a:t>
            </a:r>
            <a:endParaRPr>
              <a:solidFill>
                <a:srgbClr val="323537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/>
          <p:nvPr>
            <p:ph idx="1" type="body"/>
          </p:nvPr>
        </p:nvSpPr>
        <p:spPr>
          <a:xfrm>
            <a:off x="1283350" y="1542350"/>
            <a:ext cx="7038900" cy="2660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4118" lvl="0" marL="457200" rtl="0" algn="l">
              <a:lnSpc>
                <a:spcPct val="95000"/>
              </a:lnSpc>
              <a:spcBef>
                <a:spcPts val="1500"/>
              </a:spcBef>
              <a:spcAft>
                <a:spcPts val="0"/>
              </a:spcAft>
              <a:buClr>
                <a:srgbClr val="333333"/>
              </a:buClr>
              <a:buSzPts val="1977"/>
              <a:buFont typeface="Roboto"/>
              <a:buChar char="●"/>
            </a:pPr>
            <a:r>
              <a:rPr lang="it" sz="1976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Block out distracting websites for a set amount of time.</a:t>
            </a:r>
            <a:endParaRPr sz="1976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54118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977"/>
              <a:buFont typeface="Roboto"/>
              <a:buChar char="●"/>
            </a:pPr>
            <a:r>
              <a:rPr lang="it" sz="1976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Limit your attention to a single application at a time.</a:t>
            </a:r>
            <a:endParaRPr sz="1976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54118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977"/>
              <a:buFont typeface="Roboto"/>
              <a:buChar char="●"/>
            </a:pPr>
            <a:r>
              <a:rPr lang="it" sz="1976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Create a distraction-free environment for writing. </a:t>
            </a:r>
            <a:endParaRPr sz="1976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54118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977"/>
              <a:buFont typeface="Roboto"/>
              <a:buChar char="●"/>
            </a:pPr>
            <a:r>
              <a:rPr lang="it" sz="1976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Instantly block the social websites that are killing your focus.</a:t>
            </a:r>
            <a:endParaRPr sz="1976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54118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977"/>
              <a:buFont typeface="Roboto"/>
              <a:buChar char="●"/>
            </a:pPr>
            <a:r>
              <a:rPr lang="it" sz="1976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Remind yourself to take regular breaks to keep your focus sharp.</a:t>
            </a:r>
            <a:endParaRPr sz="513">
              <a:solidFill>
                <a:srgbClr val="32353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8"/>
          <p:cNvSpPr txBox="1"/>
          <p:nvPr/>
        </p:nvSpPr>
        <p:spPr>
          <a:xfrm>
            <a:off x="1253850" y="452800"/>
            <a:ext cx="6636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Ways to Control Your Internet Addiction:</a:t>
            </a:r>
            <a:endParaRPr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The length of time students spend on internet:</a:t>
            </a:r>
            <a:endParaRPr/>
          </a:p>
        </p:txBody>
      </p:sp>
      <p:sp>
        <p:nvSpPr>
          <p:cNvPr id="173" name="Google Shape;173;p1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5896" y="1208096"/>
            <a:ext cx="4772900" cy="320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"/>
          <p:cNvSpPr txBox="1"/>
          <p:nvPr>
            <p:ph type="title"/>
          </p:nvPr>
        </p:nvSpPr>
        <p:spPr>
          <a:xfrm>
            <a:off x="1297500" y="596850"/>
            <a:ext cx="7038900" cy="9141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600"/>
              <a:t>Create a healthy balance:</a:t>
            </a:r>
            <a:endParaRPr sz="2600"/>
          </a:p>
        </p:txBody>
      </p:sp>
      <p:sp>
        <p:nvSpPr>
          <p:cNvPr id="180" name="Google Shape;180;p20"/>
          <p:cNvSpPr txBox="1"/>
          <p:nvPr>
            <p:ph idx="1" type="body"/>
          </p:nvPr>
        </p:nvSpPr>
        <p:spPr>
          <a:xfrm>
            <a:off x="1297500" y="1510950"/>
            <a:ext cx="7038900" cy="29112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323537"/>
              </a:buClr>
              <a:buSzPts val="2100"/>
              <a:buFont typeface="Arial"/>
              <a:buChar char="●"/>
            </a:pPr>
            <a:r>
              <a:rPr lang="it" sz="2100">
                <a:solidFill>
                  <a:srgbClr val="323537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control your technology use</a:t>
            </a:r>
            <a:endParaRPr sz="2100">
              <a:solidFill>
                <a:srgbClr val="323537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323537"/>
              </a:buClr>
              <a:buSzPts val="2100"/>
              <a:buFont typeface="Arial"/>
              <a:buChar char="●"/>
            </a:pPr>
            <a:r>
              <a:rPr lang="it" sz="2100">
                <a:solidFill>
                  <a:srgbClr val="323537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protect your eyes</a:t>
            </a:r>
            <a:endParaRPr sz="2100">
              <a:solidFill>
                <a:srgbClr val="323537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323537"/>
              </a:buClr>
              <a:buSzPts val="2100"/>
              <a:buFont typeface="Arial"/>
              <a:buChar char="●"/>
            </a:pPr>
            <a:r>
              <a:rPr lang="it" sz="2100">
                <a:solidFill>
                  <a:srgbClr val="323537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seat in a proper position in front of computer</a:t>
            </a:r>
            <a:endParaRPr sz="2100">
              <a:solidFill>
                <a:srgbClr val="323537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323537"/>
              </a:buClr>
              <a:buSzPts val="2100"/>
              <a:buFont typeface="Arial"/>
              <a:buChar char="●"/>
            </a:pPr>
            <a:r>
              <a:rPr lang="it" sz="2100">
                <a:solidFill>
                  <a:srgbClr val="323537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prevent any sort of addiction</a:t>
            </a:r>
            <a:endParaRPr sz="2100">
              <a:solidFill>
                <a:srgbClr val="323537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323537"/>
              </a:buClr>
              <a:buSzPts val="2100"/>
              <a:buFont typeface="Arial"/>
              <a:buChar char="●"/>
            </a:pPr>
            <a:r>
              <a:rPr lang="it" sz="2100">
                <a:solidFill>
                  <a:srgbClr val="323537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convey your children the necessary information</a:t>
            </a:r>
            <a:endParaRPr sz="2100">
              <a:solidFill>
                <a:srgbClr val="323537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3800"/>
              <a:t>Thank you for your attention!</a:t>
            </a:r>
            <a:endParaRPr sz="3800"/>
          </a:p>
        </p:txBody>
      </p:sp>
      <p:pic>
        <p:nvPicPr>
          <p:cNvPr id="186" name="Google Shape;186;p21"/>
          <p:cNvPicPr preferRelativeResize="0"/>
          <p:nvPr/>
        </p:nvPicPr>
        <p:blipFill rotWithShape="1">
          <a:blip r:embed="rId3">
            <a:alphaModFix/>
          </a:blip>
          <a:srcRect b="0" l="14921" r="27798" t="3920"/>
          <a:stretch/>
        </p:blipFill>
        <p:spPr>
          <a:xfrm>
            <a:off x="3042225" y="1752225"/>
            <a:ext cx="3857052" cy="291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