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cd720ba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cd720ba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cd720baf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cd720baf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cd720baf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cd720baf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cd720baf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cd720baf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cd720baf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cd720baf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cd720baf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cd720baf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cd720baf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cd720baf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fa27d11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fa27d11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fa27d116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fa27d116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cd720baf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cd720baf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cd720ba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cd720ba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cd720baf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cd720baf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cd720baf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cd720baf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cd720baf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cd720baf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cd720baf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cd720baf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Technology addiction</a:t>
            </a:r>
            <a:endParaRPr/>
          </a:p>
        </p:txBody>
      </p:sp>
      <p:pic>
        <p:nvPicPr>
          <p:cNvPr id="60" name="Google Shape;60;p13"/>
          <p:cNvPicPr preferRelativeResize="0"/>
          <p:nvPr/>
        </p:nvPicPr>
        <p:blipFill>
          <a:blip r:embed="rId3">
            <a:alphaModFix/>
          </a:blip>
          <a:stretch>
            <a:fillRect/>
          </a:stretch>
        </p:blipFill>
        <p:spPr>
          <a:xfrm>
            <a:off x="2010963" y="1330223"/>
            <a:ext cx="5122078" cy="3416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2036472" y="0"/>
            <a:ext cx="5071056"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Signs of technology addiction:</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Neglecting important life areas such as work, school or relationships at the expense of technology.</a:t>
            </a:r>
            <a:endParaRPr/>
          </a:p>
          <a:p>
            <a:pPr indent="-342900" lvl="0" marL="457200" rtl="0" algn="l">
              <a:spcBef>
                <a:spcPts val="0"/>
              </a:spcBef>
              <a:spcAft>
                <a:spcPts val="0"/>
              </a:spcAft>
              <a:buSzPts val="1800"/>
              <a:buChar char="-"/>
            </a:pPr>
            <a:r>
              <a:rPr lang="it"/>
              <a:t>Using digital devices in dangerous situations such as while driving a car or walking across a city street. Experiencing unwanted mental health symptoms such as depression, anxiety, stress or irritability at the expense of technological usage.</a:t>
            </a:r>
            <a:endParaRPr/>
          </a:p>
          <a:p>
            <a:pPr indent="-342900" lvl="0" marL="457200" rtl="0" algn="l">
              <a:spcBef>
                <a:spcPts val="0"/>
              </a:spcBef>
              <a:spcAft>
                <a:spcPts val="0"/>
              </a:spcAft>
              <a:buSzPts val="1800"/>
              <a:buChar char="-"/>
            </a:pPr>
            <a:r>
              <a:rPr lang="it"/>
              <a:t>Lying or hiding digital usage from family, friends or colleagues as a result of guilt or shame.</a:t>
            </a:r>
            <a:endParaRPr/>
          </a:p>
          <a:p>
            <a:pPr indent="-342900" lvl="0" marL="457200" rtl="0" algn="l">
              <a:spcBef>
                <a:spcPts val="0"/>
              </a:spcBef>
              <a:spcAft>
                <a:spcPts val="0"/>
              </a:spcAft>
              <a:buSzPts val="1800"/>
              <a:buChar char="-"/>
            </a:pPr>
            <a:r>
              <a:rPr lang="it"/>
              <a:t>Using digital devices for longer durations than intended or finding yourself using digital devices with increased frequency over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1095375" y="14288"/>
            <a:ext cx="6953250" cy="5114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Treatment for curing this addictions</a:t>
            </a:r>
            <a:endParaRPr/>
          </a:p>
        </p:txBody>
      </p:sp>
      <p:sp>
        <p:nvSpPr>
          <p:cNvPr id="133" name="Google Shape;13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The first step of treating a digital addiction is the individual’s awareness of the problem, and a desire to want to get help.  This is often the most challenging step for the individual. </a:t>
            </a:r>
            <a:endParaRPr/>
          </a:p>
          <a:p>
            <a:pPr indent="-342900" lvl="0" marL="457200" rtl="0" algn="l">
              <a:spcBef>
                <a:spcPts val="0"/>
              </a:spcBef>
              <a:spcAft>
                <a:spcPts val="0"/>
              </a:spcAft>
              <a:buSzPts val="1800"/>
              <a:buChar char="-"/>
            </a:pPr>
            <a:r>
              <a:rPr lang="it"/>
              <a:t>For those that may need to seek professional help from an addiction therapist there are different modalities of treatment available for technology addictions.</a:t>
            </a:r>
            <a:endParaRPr/>
          </a:p>
          <a:p>
            <a:pPr indent="0" lvl="0" marL="0" rtl="0" algn="l">
              <a:spcBef>
                <a:spcPts val="1200"/>
              </a:spcBef>
              <a:spcAft>
                <a:spcPts val="1200"/>
              </a:spcAft>
              <a:buNone/>
            </a:pPr>
            <a:r>
              <a:t/>
            </a:r>
            <a:endParaRPr/>
          </a:p>
        </p:txBody>
      </p:sp>
      <p:pic>
        <p:nvPicPr>
          <p:cNvPr id="134" name="Google Shape;134;p25"/>
          <p:cNvPicPr preferRelativeResize="0"/>
          <p:nvPr/>
        </p:nvPicPr>
        <p:blipFill>
          <a:blip r:embed="rId3">
            <a:alphaModFix/>
          </a:blip>
          <a:stretch>
            <a:fillRect/>
          </a:stretch>
        </p:blipFill>
        <p:spPr>
          <a:xfrm>
            <a:off x="7553313" y="3429000"/>
            <a:ext cx="1590675" cy="17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If the individual is motivated the issue can resolve itself with self-corrective behaviors, screen-life balance, and assistance from technological innovations that help with digital moderation such as by enabling app restrictions or WiFi restrictions, turning off notifications, enabling “Do Not Disturb” mode, setting up automatic email/text responses, enabling automatic downtime, blocking apps or websites, using screen time reports, and other such innovations that can help curb digital 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7"/>
          <p:cNvPicPr preferRelativeResize="0"/>
          <p:nvPr/>
        </p:nvPicPr>
        <p:blipFill>
          <a:blip r:embed="rId3">
            <a:alphaModFix/>
          </a:blip>
          <a:stretch>
            <a:fillRect/>
          </a:stretch>
        </p:blipFill>
        <p:spPr>
          <a:xfrm>
            <a:off x="2004775" y="347038"/>
            <a:ext cx="4677450" cy="4449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a:t>
            </a:r>
            <a:r>
              <a:rPr lang="it"/>
              <a:t>echnology addiction</a:t>
            </a:r>
            <a:endParaRPr/>
          </a:p>
        </p:txBody>
      </p:sp>
      <p:sp>
        <p:nvSpPr>
          <p:cNvPr id="66" name="Google Shape;66;p14"/>
          <p:cNvSpPr txBox="1"/>
          <p:nvPr>
            <p:ph idx="1" type="body"/>
          </p:nvPr>
        </p:nvSpPr>
        <p:spPr>
          <a:xfrm>
            <a:off x="311700" y="1152475"/>
            <a:ext cx="85206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it" sz="1750">
                <a:solidFill>
                  <a:schemeClr val="dk1"/>
                </a:solidFill>
                <a:latin typeface="Oswald"/>
                <a:ea typeface="Oswald"/>
                <a:cs typeface="Oswald"/>
                <a:sym typeface="Oswald"/>
              </a:rPr>
              <a:t>This is a project that we made for the Erasmus agency. This is about technology addiction made by an international group: </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rPr lang="it" sz="1750">
                <a:solidFill>
                  <a:schemeClr val="dk1"/>
                </a:solidFill>
                <a:latin typeface="Oswald"/>
                <a:ea typeface="Oswald"/>
                <a:cs typeface="Oswald"/>
                <a:sym typeface="Oswald"/>
              </a:rPr>
              <a:t>From Spain: Lucas Alonso, Raquel Pascual Sebastiàn </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rPr lang="it" sz="1750">
                <a:solidFill>
                  <a:schemeClr val="dk1"/>
                </a:solidFill>
                <a:latin typeface="Oswald"/>
                <a:ea typeface="Oswald"/>
                <a:cs typeface="Oswald"/>
                <a:sym typeface="Oswald"/>
              </a:rPr>
              <a:t>From Slovenia: Tjaša Pintar</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rPr lang="it" sz="1750">
                <a:solidFill>
                  <a:schemeClr val="dk1"/>
                </a:solidFill>
                <a:latin typeface="Oswald"/>
                <a:ea typeface="Oswald"/>
                <a:cs typeface="Oswald"/>
                <a:sym typeface="Oswald"/>
              </a:rPr>
              <a:t>From Romania: Ambarus-Egyed </a:t>
            </a:r>
            <a:r>
              <a:rPr lang="it" sz="1695">
                <a:solidFill>
                  <a:schemeClr val="dk1"/>
                </a:solidFill>
                <a:highlight>
                  <a:schemeClr val="lt1"/>
                </a:highlight>
                <a:latin typeface="Oswald"/>
                <a:ea typeface="Oswald"/>
                <a:cs typeface="Oswald"/>
                <a:sym typeface="Oswald"/>
              </a:rPr>
              <a:t>Andrá</a:t>
            </a:r>
            <a:r>
              <a:rPr lang="it" sz="1750">
                <a:solidFill>
                  <a:schemeClr val="dk1"/>
                </a:solidFill>
                <a:latin typeface="Oswald"/>
                <a:ea typeface="Oswald"/>
                <a:cs typeface="Oswald"/>
                <a:sym typeface="Oswald"/>
              </a:rPr>
              <a:t>s</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rPr lang="it" sz="1750">
                <a:solidFill>
                  <a:schemeClr val="dk1"/>
                </a:solidFill>
                <a:latin typeface="Oswald"/>
                <a:ea typeface="Oswald"/>
                <a:cs typeface="Oswald"/>
                <a:sym typeface="Oswald"/>
              </a:rPr>
              <a:t>From Hungary: Tó</a:t>
            </a:r>
            <a:r>
              <a:rPr lang="it" sz="1750">
                <a:solidFill>
                  <a:schemeClr val="dk1"/>
                </a:solidFill>
                <a:latin typeface="Oswald"/>
                <a:ea typeface="Oswald"/>
                <a:cs typeface="Oswald"/>
                <a:sym typeface="Oswald"/>
              </a:rPr>
              <a:t>t</a:t>
            </a:r>
            <a:r>
              <a:rPr lang="it" sz="1750">
                <a:solidFill>
                  <a:schemeClr val="dk1"/>
                </a:solidFill>
                <a:latin typeface="Oswald"/>
                <a:ea typeface="Oswald"/>
                <a:cs typeface="Oswald"/>
                <a:sym typeface="Oswald"/>
              </a:rPr>
              <a:t>h Zolt</a:t>
            </a:r>
            <a:r>
              <a:rPr lang="it" sz="1695">
                <a:solidFill>
                  <a:schemeClr val="dk1"/>
                </a:solidFill>
                <a:highlight>
                  <a:schemeClr val="lt1"/>
                </a:highlight>
                <a:latin typeface="Oswald"/>
                <a:ea typeface="Oswald"/>
                <a:cs typeface="Oswald"/>
                <a:sym typeface="Oswald"/>
              </a:rPr>
              <a:t>á</a:t>
            </a:r>
            <a:r>
              <a:rPr lang="it" sz="1750">
                <a:solidFill>
                  <a:schemeClr val="dk1"/>
                </a:solidFill>
                <a:latin typeface="Oswald"/>
                <a:ea typeface="Oswald"/>
                <a:cs typeface="Oswald"/>
                <a:sym typeface="Oswald"/>
              </a:rPr>
              <a:t>n</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0"/>
              </a:spcAft>
              <a:buSzPts val="605"/>
              <a:buNone/>
            </a:pPr>
            <a:r>
              <a:rPr lang="it" sz="1750">
                <a:solidFill>
                  <a:schemeClr val="dk1"/>
                </a:solidFill>
                <a:latin typeface="Oswald"/>
                <a:ea typeface="Oswald"/>
                <a:cs typeface="Oswald"/>
                <a:sym typeface="Oswald"/>
              </a:rPr>
              <a:t>From Italy: Federica Del Mastro, Marta Natilii, Anna Di Paolo, Lucia Notarnicola</a:t>
            </a:r>
            <a:endParaRPr sz="1750">
              <a:solidFill>
                <a:schemeClr val="dk1"/>
              </a:solidFill>
              <a:latin typeface="Oswald"/>
              <a:ea typeface="Oswald"/>
              <a:cs typeface="Oswald"/>
              <a:sym typeface="Oswald"/>
            </a:endParaRPr>
          </a:p>
          <a:p>
            <a:pPr indent="0" lvl="0" marL="0" rtl="0" algn="l">
              <a:lnSpc>
                <a:spcPct val="95000"/>
              </a:lnSpc>
              <a:spcBef>
                <a:spcPts val="1200"/>
              </a:spcBef>
              <a:spcAft>
                <a:spcPts val="1200"/>
              </a:spcAft>
              <a:buSzPts val="605"/>
              <a:buNone/>
            </a:pPr>
            <a:r>
              <a:t/>
            </a:r>
            <a:endParaRPr sz="165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86050" y="358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What is technology addiction?</a:t>
            </a:r>
            <a:endParaRPr/>
          </a:p>
        </p:txBody>
      </p:sp>
      <p:sp>
        <p:nvSpPr>
          <p:cNvPr id="72" name="Google Shape;72;p15"/>
          <p:cNvSpPr txBox="1"/>
          <p:nvPr>
            <p:ph idx="1" type="body"/>
          </p:nvPr>
        </p:nvSpPr>
        <p:spPr>
          <a:xfrm>
            <a:off x="311700" y="1152475"/>
            <a:ext cx="32082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1600">
                <a:solidFill>
                  <a:srgbClr val="111111"/>
                </a:solidFill>
                <a:highlight>
                  <a:srgbClr val="FFFFFF"/>
                </a:highlight>
                <a:latin typeface="Roboto"/>
                <a:ea typeface="Roboto"/>
                <a:cs typeface="Roboto"/>
                <a:sym typeface="Roboto"/>
              </a:rPr>
              <a:t>Technology addiction refers to the uncontrollable urge or impulse to continue using technology to the point that it starts to interfere with the individual’s mental, physical, and social life. This can be in forms of social media, internet surfing, video games, online gambling, and other related acts.</a:t>
            </a:r>
            <a:endParaRPr sz="1600">
              <a:solidFill>
                <a:srgbClr val="111111"/>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350">
              <a:solidFill>
                <a:srgbClr val="111111"/>
              </a:solidFill>
              <a:highlight>
                <a:srgbClr val="FFFFFF"/>
              </a:highlight>
              <a:latin typeface="Roboto"/>
              <a:ea typeface="Roboto"/>
              <a:cs typeface="Roboto"/>
              <a:sym typeface="Roboto"/>
            </a:endParaRPr>
          </a:p>
        </p:txBody>
      </p:sp>
      <p:pic>
        <p:nvPicPr>
          <p:cNvPr id="73" name="Google Shape;73;p15"/>
          <p:cNvPicPr preferRelativeResize="0"/>
          <p:nvPr/>
        </p:nvPicPr>
        <p:blipFill>
          <a:blip r:embed="rId3">
            <a:alphaModFix/>
          </a:blip>
          <a:stretch>
            <a:fillRect/>
          </a:stretch>
        </p:blipFill>
        <p:spPr>
          <a:xfrm>
            <a:off x="3672300" y="1170125"/>
            <a:ext cx="5319299" cy="31930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THE MOST COMMON TYPES OF TECHNOLOGY ADDICTION:</a:t>
            </a:r>
            <a:endParaRPr/>
          </a:p>
        </p:txBody>
      </p:sp>
      <p:sp>
        <p:nvSpPr>
          <p:cNvPr id="79" name="Google Shape;79;p16"/>
          <p:cNvSpPr txBox="1"/>
          <p:nvPr>
            <p:ph idx="1" type="body"/>
          </p:nvPr>
        </p:nvSpPr>
        <p:spPr>
          <a:xfrm>
            <a:off x="175350" y="1265600"/>
            <a:ext cx="8520600" cy="34164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AutoNum type="arabicPeriod"/>
            </a:pPr>
            <a:r>
              <a:rPr i="1" lang="it" sz="1600"/>
              <a:t>Gaming addiction:</a:t>
            </a:r>
            <a:endParaRPr i="1" sz="1600"/>
          </a:p>
          <a:p>
            <a:pPr indent="0" lvl="0" marL="457200" rtl="0" algn="l">
              <a:spcBef>
                <a:spcPts val="1200"/>
              </a:spcBef>
              <a:spcAft>
                <a:spcPts val="0"/>
              </a:spcAft>
              <a:buNone/>
            </a:pPr>
            <a:r>
              <a:rPr lang="it" sz="1600"/>
              <a:t>Gaming has become more popular than ever before and are available not only on consoles and computers but also </a:t>
            </a:r>
            <a:r>
              <a:rPr b="1" lang="it" sz="1600"/>
              <a:t>right on your phone</a:t>
            </a:r>
            <a:r>
              <a:rPr lang="it" sz="1600"/>
              <a:t>.  Part of what makes gaming so addictive are built in rewards, hidden features, and side quests. </a:t>
            </a:r>
            <a:endParaRPr sz="1600"/>
          </a:p>
          <a:p>
            <a:pPr indent="0" lvl="0" marL="457200" rtl="0" algn="l">
              <a:spcBef>
                <a:spcPts val="1200"/>
              </a:spcBef>
              <a:spcAft>
                <a:spcPts val="0"/>
              </a:spcAft>
              <a:buNone/>
            </a:pPr>
            <a:r>
              <a:rPr lang="it" sz="1600"/>
              <a:t>Every time an individual completes a level, beats a boss, kills an opponent, or unlocks a new player or level the individual receives a boost of </a:t>
            </a:r>
            <a:r>
              <a:rPr b="1" lang="it" sz="1600"/>
              <a:t>dopamine</a:t>
            </a:r>
            <a:r>
              <a:rPr lang="it" sz="1600"/>
              <a:t>, resulting in gaming-induced pleasure. </a:t>
            </a:r>
            <a:endParaRPr sz="1600"/>
          </a:p>
          <a:p>
            <a:pPr indent="0" lvl="0" marL="457200" rtl="0" algn="l">
              <a:spcBef>
                <a:spcPts val="1200"/>
              </a:spcBef>
              <a:spcAft>
                <a:spcPts val="0"/>
              </a:spcAft>
              <a:buNone/>
            </a:pPr>
            <a:r>
              <a:rPr lang="it" sz="1600"/>
              <a:t>Some games are never ending. </a:t>
            </a:r>
            <a:endParaRPr sz="1600"/>
          </a:p>
          <a:p>
            <a:pPr indent="0" lvl="0" marL="457200" rtl="0" algn="l">
              <a:spcBef>
                <a:spcPts val="1200"/>
              </a:spcBef>
              <a:spcAft>
                <a:spcPts val="1200"/>
              </a:spcAft>
              <a:buNone/>
            </a:pPr>
            <a:r>
              <a:rPr lang="it" sz="1600"/>
              <a:t>Socially interactive games such as eSports have also become increasingly popular.  Such games may be more socially engaging than one-player games but can also lead to a</a:t>
            </a:r>
            <a:r>
              <a:rPr b="1" lang="it" sz="1600"/>
              <a:t> false sense of social interaction.</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2688438" y="2794849"/>
            <a:ext cx="3767125" cy="2114451"/>
          </a:xfrm>
          <a:prstGeom prst="rect">
            <a:avLst/>
          </a:prstGeom>
          <a:noFill/>
          <a:ln>
            <a:noFill/>
          </a:ln>
        </p:spPr>
      </p:pic>
      <p:pic>
        <p:nvPicPr>
          <p:cNvPr id="85" name="Google Shape;85;p17"/>
          <p:cNvPicPr preferRelativeResize="0"/>
          <p:nvPr/>
        </p:nvPicPr>
        <p:blipFill>
          <a:blip r:embed="rId4">
            <a:alphaModFix/>
          </a:blip>
          <a:stretch>
            <a:fillRect/>
          </a:stretch>
        </p:blipFill>
        <p:spPr>
          <a:xfrm>
            <a:off x="5379725" y="457300"/>
            <a:ext cx="3767126" cy="2114449"/>
          </a:xfrm>
          <a:prstGeom prst="rect">
            <a:avLst/>
          </a:prstGeom>
          <a:noFill/>
          <a:ln>
            <a:noFill/>
          </a:ln>
        </p:spPr>
      </p:pic>
      <p:pic>
        <p:nvPicPr>
          <p:cNvPr id="86" name="Google Shape;86;p17"/>
          <p:cNvPicPr preferRelativeResize="0"/>
          <p:nvPr/>
        </p:nvPicPr>
        <p:blipFill>
          <a:blip r:embed="rId5">
            <a:alphaModFix/>
          </a:blip>
          <a:stretch>
            <a:fillRect/>
          </a:stretch>
        </p:blipFill>
        <p:spPr>
          <a:xfrm>
            <a:off x="311696" y="534350"/>
            <a:ext cx="2039804" cy="2868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311700" y="446000"/>
            <a:ext cx="8636700" cy="412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it"/>
              <a:t>2. Social Media addiction</a:t>
            </a:r>
            <a:endParaRPr i="1"/>
          </a:p>
          <a:p>
            <a:pPr indent="0" lvl="0" marL="0" rtl="0" algn="l">
              <a:spcBef>
                <a:spcPts val="1200"/>
              </a:spcBef>
              <a:spcAft>
                <a:spcPts val="0"/>
              </a:spcAft>
              <a:buNone/>
            </a:pPr>
            <a:r>
              <a:rPr lang="it"/>
              <a:t>Social media platforms such as TikTok, Instagram, Snapchat and others are </a:t>
            </a:r>
            <a:r>
              <a:rPr b="1" lang="it"/>
              <a:t>highly addictive</a:t>
            </a:r>
            <a:r>
              <a:rPr lang="it"/>
              <a:t>, and YouTube can also be grouped into this category.  </a:t>
            </a:r>
            <a:endParaRPr/>
          </a:p>
          <a:p>
            <a:pPr indent="0" lvl="0" marL="0" rtl="0" algn="l">
              <a:spcBef>
                <a:spcPts val="1200"/>
              </a:spcBef>
              <a:spcAft>
                <a:spcPts val="0"/>
              </a:spcAft>
              <a:buNone/>
            </a:pPr>
            <a:r>
              <a:rPr lang="it"/>
              <a:t>Every time an individual receives engagement via a “like,” “follow” or “comment” the individual’s brain releases feel-good neurotransmitters, ultimately resulting in wanting more engagement.  </a:t>
            </a:r>
            <a:endParaRPr/>
          </a:p>
          <a:p>
            <a:pPr indent="0" lvl="0" marL="0" rtl="0" algn="l">
              <a:spcBef>
                <a:spcPts val="1200"/>
              </a:spcBef>
              <a:spcAft>
                <a:spcPts val="0"/>
              </a:spcAft>
              <a:buNone/>
            </a:pPr>
            <a:r>
              <a:rPr lang="it"/>
              <a:t>Social media, like social gaming, can invoke a false sense of social engagement leaving individuals feeling </a:t>
            </a:r>
            <a:r>
              <a:rPr b="1" lang="it"/>
              <a:t>isolated and alone</a:t>
            </a:r>
            <a:r>
              <a:rPr lang="it"/>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7448550" y="3429000"/>
            <a:ext cx="1695450" cy="171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719078" y="0"/>
            <a:ext cx="7705846" cy="5143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Doomscrolling</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Endless scrolling of social media feeds, constantly refreshing feeds or binge watching TikTok or YouTube videos also serve as a way to fend of loneliness, fight off boredom and fill other psychological voids.  </a:t>
            </a:r>
            <a:r>
              <a:rPr b="1" lang="it"/>
              <a:t>Doomscrolling </a:t>
            </a:r>
            <a:r>
              <a:rPr lang="it"/>
              <a:t>and a fear of missing out also play a large part in social media addiction.</a:t>
            </a:r>
            <a:endParaRPr/>
          </a:p>
          <a:p>
            <a:pPr indent="0" lvl="0" marL="0" rtl="0" algn="l">
              <a:spcBef>
                <a:spcPts val="1200"/>
              </a:spcBef>
              <a:spcAft>
                <a:spcPts val="1200"/>
              </a:spcAft>
              <a:buNone/>
            </a:pPr>
            <a:r>
              <a:t/>
            </a:r>
            <a:endParaRPr/>
          </a:p>
        </p:txBody>
      </p:sp>
      <p:pic>
        <p:nvPicPr>
          <p:cNvPr id="104" name="Google Shape;104;p20"/>
          <p:cNvPicPr preferRelativeResize="0"/>
          <p:nvPr/>
        </p:nvPicPr>
        <p:blipFill>
          <a:blip r:embed="rId3">
            <a:alphaModFix/>
          </a:blip>
          <a:stretch>
            <a:fillRect/>
          </a:stretch>
        </p:blipFill>
        <p:spPr>
          <a:xfrm>
            <a:off x="7181850" y="3362313"/>
            <a:ext cx="1962150" cy="178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Other types of technology addiction</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3. Online gambling addiction</a:t>
            </a:r>
            <a:endParaRPr/>
          </a:p>
          <a:p>
            <a:pPr indent="0" lvl="0" marL="0" rtl="0" algn="l">
              <a:spcBef>
                <a:spcPts val="1200"/>
              </a:spcBef>
              <a:spcAft>
                <a:spcPts val="0"/>
              </a:spcAft>
              <a:buNone/>
            </a:pPr>
            <a:r>
              <a:rPr lang="it"/>
              <a:t>4. Pornography addiction</a:t>
            </a:r>
            <a:endParaRPr/>
          </a:p>
          <a:p>
            <a:pPr indent="0" lvl="0" marL="0" rtl="0" algn="l">
              <a:spcBef>
                <a:spcPts val="1200"/>
              </a:spcBef>
              <a:spcAft>
                <a:spcPts val="0"/>
              </a:spcAft>
              <a:buNone/>
            </a:pPr>
            <a:r>
              <a:rPr lang="it"/>
              <a:t>5. Online Shopping</a:t>
            </a:r>
            <a:endParaRPr/>
          </a:p>
          <a:p>
            <a:pPr indent="0" lvl="0" marL="0" rtl="0" algn="l">
              <a:spcBef>
                <a:spcPts val="1200"/>
              </a:spcBef>
              <a:spcAft>
                <a:spcPts val="1200"/>
              </a:spcAft>
              <a:buNone/>
            </a:pPr>
            <a:r>
              <a:rPr lang="it"/>
              <a:t>6. Work-Related Digital addiction</a:t>
            </a:r>
            <a:endParaRPr/>
          </a:p>
        </p:txBody>
      </p:sp>
      <p:pic>
        <p:nvPicPr>
          <p:cNvPr id="111" name="Google Shape;111;p21"/>
          <p:cNvPicPr preferRelativeResize="0"/>
          <p:nvPr/>
        </p:nvPicPr>
        <p:blipFill>
          <a:blip r:embed="rId3">
            <a:alphaModFix/>
          </a:blip>
          <a:stretch>
            <a:fillRect/>
          </a:stretch>
        </p:blipFill>
        <p:spPr>
          <a:xfrm>
            <a:off x="7524750" y="3429000"/>
            <a:ext cx="1619250" cy="171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