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3" d="100"/>
          <a:sy n="63" d="100"/>
        </p:scale>
        <p:origin x="7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D59FD1-677F-4880-B363-12D62FAABB3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FEA24E92-FEBA-48A5-9099-9ACE30EF4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1E695C3F-AB62-4303-9BF2-9753EF61D635}"/>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5" name="Marcador de pie de página 4">
            <a:extLst>
              <a:ext uri="{FF2B5EF4-FFF2-40B4-BE49-F238E27FC236}">
                <a16:creationId xmlns:a16="http://schemas.microsoft.com/office/drawing/2014/main" id="{1356ABEB-C32A-45D8-96FB-CC4B5E23E6B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54DE207-51C5-4801-B5A2-06400965F399}"/>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390457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BA2070-1E18-47BC-9E34-A196DB35EDBB}"/>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4260A5E-1DC9-4A1B-8F99-4286BF5AB98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CF1121A-2E17-4676-9164-1DFBF542EB0B}"/>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5" name="Marcador de pie de página 4">
            <a:extLst>
              <a:ext uri="{FF2B5EF4-FFF2-40B4-BE49-F238E27FC236}">
                <a16:creationId xmlns:a16="http://schemas.microsoft.com/office/drawing/2014/main" id="{2FB8D988-1D64-45FE-9A79-05FAC867DC6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3E52DC9-613F-435E-9F02-F6BD18947AD9}"/>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297575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D396695-A5C4-405E-896F-74109D12CB5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64B2453-5C4C-4A1E-A27D-469B6386EAF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7669CED-8DFF-420B-8A86-C92CFB1CAC02}"/>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5" name="Marcador de pie de página 4">
            <a:extLst>
              <a:ext uri="{FF2B5EF4-FFF2-40B4-BE49-F238E27FC236}">
                <a16:creationId xmlns:a16="http://schemas.microsoft.com/office/drawing/2014/main" id="{D46B9897-47BC-4BB7-816D-B7AEAEF3AD8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0434F58-52F0-4BDD-984D-CA5EE2F54E27}"/>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292636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659FD3-79A8-40CE-9B48-370B2818EB7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A626C16-8688-45AC-A6EA-9EF76F11CE4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6924FD3-024A-478D-98CF-D2D8F2073688}"/>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5" name="Marcador de pie de página 4">
            <a:extLst>
              <a:ext uri="{FF2B5EF4-FFF2-40B4-BE49-F238E27FC236}">
                <a16:creationId xmlns:a16="http://schemas.microsoft.com/office/drawing/2014/main" id="{F67B4A23-8DAF-40B6-BE28-65F7F48F022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86C39EB-4D79-4F29-AD81-97D0F2A0CA42}"/>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122993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7AA053-E895-46C6-8095-12A9AFCE244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36C6427C-C811-42BF-87A6-2459622219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24C72D2-8AC4-4CDF-BAD8-5145CB70BC7E}"/>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5" name="Marcador de pie de página 4">
            <a:extLst>
              <a:ext uri="{FF2B5EF4-FFF2-40B4-BE49-F238E27FC236}">
                <a16:creationId xmlns:a16="http://schemas.microsoft.com/office/drawing/2014/main" id="{58D9F997-C5C9-4B00-9704-CD2F1D74257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FBBA0D0-2B1D-42A4-91F5-328F50033138}"/>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1281968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403CDD-9D51-4620-BB37-AB6D808B595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E72445A-AAB4-4EEA-B9A0-96B694DA31F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3A23E84-B43D-4741-81A6-78F1DB11AA1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6000930-154F-4D50-B014-C260EAA27C6D}"/>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6" name="Marcador de pie de página 5">
            <a:extLst>
              <a:ext uri="{FF2B5EF4-FFF2-40B4-BE49-F238E27FC236}">
                <a16:creationId xmlns:a16="http://schemas.microsoft.com/office/drawing/2014/main" id="{DA320B11-27A9-46D1-B77C-72571AECD40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FFEE8C6-FEFA-4DCD-A366-D3147130FC14}"/>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181161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43F4E-C621-42D8-89EF-4615D3E728A7}"/>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7491675-B85C-408C-A60C-D366506041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FD52359-E73F-4777-BDBB-940EC6EF779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AF7E5B6B-41BB-40AF-9E6C-40D9917BD5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5747CBA-E5D0-48BF-8DAF-835E3DE486D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9174E39-BF56-478E-AF9E-566CD31F6184}"/>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8" name="Marcador de pie de página 7">
            <a:extLst>
              <a:ext uri="{FF2B5EF4-FFF2-40B4-BE49-F238E27FC236}">
                <a16:creationId xmlns:a16="http://schemas.microsoft.com/office/drawing/2014/main" id="{13D4A0E1-6F0C-4720-A1A8-64B400056E0B}"/>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78637D4-30F8-4695-9DED-92C2FD47E473}"/>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2905653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0F59FA-C0B5-433C-B499-6C3598A2684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6FC6F65-703D-438D-9F8E-293AC0999BBF}"/>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4" name="Marcador de pie de página 3">
            <a:extLst>
              <a:ext uri="{FF2B5EF4-FFF2-40B4-BE49-F238E27FC236}">
                <a16:creationId xmlns:a16="http://schemas.microsoft.com/office/drawing/2014/main" id="{26EED2A3-5E5E-4D98-9CB6-FC6BEE815194}"/>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F46337EA-88A3-48AC-9CFA-ADA1BE6E29A7}"/>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208125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0457837-B7B2-4D72-958F-4CCE27B95145}"/>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3" name="Marcador de pie de página 2">
            <a:extLst>
              <a:ext uri="{FF2B5EF4-FFF2-40B4-BE49-F238E27FC236}">
                <a16:creationId xmlns:a16="http://schemas.microsoft.com/office/drawing/2014/main" id="{11AB3BAF-10B5-4D00-9050-3FC442C33B7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D692137A-DCAF-4A18-95CC-CF219F1014CC}"/>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149365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6D8441-F93F-4270-A19B-C968EFCF8DA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246CCE6-578D-4417-A368-B6F6FA6A1F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C194C59-8043-4971-8C31-BFB5A481D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B4DE36B-00C9-4905-B6E2-A58675FE5FBD}"/>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6" name="Marcador de pie de página 5">
            <a:extLst>
              <a:ext uri="{FF2B5EF4-FFF2-40B4-BE49-F238E27FC236}">
                <a16:creationId xmlns:a16="http://schemas.microsoft.com/office/drawing/2014/main" id="{2396CC39-F57B-4E66-B87A-1481B509BE0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C51D933-6C8B-4755-93B4-A61BBAF4A3B9}"/>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27596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15A265-414E-493F-AC81-ABE9EE81AC1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9770D07D-9A39-46B1-B319-3A9C0526F5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5B6D8790-CD8A-43E1-94AF-EB0E43B506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33954D3-AEC9-4218-88B1-3F82E2017BF8}"/>
              </a:ext>
            </a:extLst>
          </p:cNvPr>
          <p:cNvSpPr>
            <a:spLocks noGrp="1"/>
          </p:cNvSpPr>
          <p:nvPr>
            <p:ph type="dt" sz="half" idx="10"/>
          </p:nvPr>
        </p:nvSpPr>
        <p:spPr/>
        <p:txBody>
          <a:bodyPr/>
          <a:lstStyle/>
          <a:p>
            <a:fld id="{1D7B7595-FE5F-4905-A56E-791CE7C3D134}" type="datetimeFigureOut">
              <a:rPr lang="es-ES" smtClean="0"/>
              <a:t>06/05/2022</a:t>
            </a:fld>
            <a:endParaRPr lang="es-ES"/>
          </a:p>
        </p:txBody>
      </p:sp>
      <p:sp>
        <p:nvSpPr>
          <p:cNvPr id="6" name="Marcador de pie de página 5">
            <a:extLst>
              <a:ext uri="{FF2B5EF4-FFF2-40B4-BE49-F238E27FC236}">
                <a16:creationId xmlns:a16="http://schemas.microsoft.com/office/drawing/2014/main" id="{FC79EF21-FAA5-4A1E-A18D-D4FFC0F0719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9981821-3A64-4418-BA3A-ADDFABA6472D}"/>
              </a:ext>
            </a:extLst>
          </p:cNvPr>
          <p:cNvSpPr>
            <a:spLocks noGrp="1"/>
          </p:cNvSpPr>
          <p:nvPr>
            <p:ph type="sldNum" sz="quarter" idx="12"/>
          </p:nvPr>
        </p:nvSpPr>
        <p:spPr/>
        <p:txBody>
          <a:bodyPr/>
          <a:lstStyle/>
          <a:p>
            <a:fld id="{5F34F497-59D7-4985-BBFF-11AF41A5EF18}" type="slidenum">
              <a:rPr lang="es-ES" smtClean="0"/>
              <a:t>‹Nº›</a:t>
            </a:fld>
            <a:endParaRPr lang="es-ES"/>
          </a:p>
        </p:txBody>
      </p:sp>
    </p:spTree>
    <p:extLst>
      <p:ext uri="{BB962C8B-B14F-4D97-AF65-F5344CB8AC3E}">
        <p14:creationId xmlns:p14="http://schemas.microsoft.com/office/powerpoint/2010/main" val="68102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3F2FDC6-E705-450D-9CC5-03357FA72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378A69E-F201-488E-A485-DFC9728D5D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BF00309-6508-458F-8B27-6CB74A135E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B7595-FE5F-4905-A56E-791CE7C3D134}" type="datetimeFigureOut">
              <a:rPr lang="es-ES" smtClean="0"/>
              <a:t>06/05/2022</a:t>
            </a:fld>
            <a:endParaRPr lang="es-ES"/>
          </a:p>
        </p:txBody>
      </p:sp>
      <p:sp>
        <p:nvSpPr>
          <p:cNvPr id="5" name="Marcador de pie de página 4">
            <a:extLst>
              <a:ext uri="{FF2B5EF4-FFF2-40B4-BE49-F238E27FC236}">
                <a16:creationId xmlns:a16="http://schemas.microsoft.com/office/drawing/2014/main" id="{AF229C7B-ABC8-460E-8525-0D17B880E7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BD423B53-40E4-4A31-B2AA-AF2D7BF3AC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4F497-59D7-4985-BBFF-11AF41A5EF18}" type="slidenum">
              <a:rPr lang="es-ES" smtClean="0"/>
              <a:t>‹Nº›</a:t>
            </a:fld>
            <a:endParaRPr lang="es-ES"/>
          </a:p>
        </p:txBody>
      </p:sp>
    </p:spTree>
    <p:extLst>
      <p:ext uri="{BB962C8B-B14F-4D97-AF65-F5344CB8AC3E}">
        <p14:creationId xmlns:p14="http://schemas.microsoft.com/office/powerpoint/2010/main" val="488297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ebmd.com/mental-health/addiction/drug-abuse-addiction#1" TargetMode="External"/><Relationship Id="rId2" Type="http://schemas.openxmlformats.org/officeDocument/2006/relationships/hyperlink" Target="https://www.mayoclinic.org/diseases-conditions/drug-addiction/symptoms-causes/syc-20365112" TargetMode="External"/><Relationship Id="rId1" Type="http://schemas.openxmlformats.org/officeDocument/2006/relationships/slideLayout" Target="../slideLayouts/slideLayout2.xml"/><Relationship Id="rId4" Type="http://schemas.openxmlformats.org/officeDocument/2006/relationships/hyperlink" Target="https://archives.drugabuse.gov/publications/media-guide/science-drug-use-addiction-bas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78113E-A347-4FD0-B5E9-7091FF910AA8}"/>
              </a:ext>
            </a:extLst>
          </p:cNvPr>
          <p:cNvSpPr>
            <a:spLocks noGrp="1"/>
          </p:cNvSpPr>
          <p:nvPr>
            <p:ph type="ctrTitle"/>
          </p:nvPr>
        </p:nvSpPr>
        <p:spPr/>
        <p:txBody>
          <a:bodyPr/>
          <a:lstStyle/>
          <a:p>
            <a:r>
              <a:rPr lang="es-ES" dirty="0" err="1"/>
              <a:t>Addiction</a:t>
            </a:r>
            <a:r>
              <a:rPr lang="es-ES" dirty="0"/>
              <a:t> </a:t>
            </a:r>
            <a:r>
              <a:rPr lang="es-ES" dirty="0" err="1"/>
              <a:t>to</a:t>
            </a:r>
            <a:r>
              <a:rPr lang="es-ES" dirty="0"/>
              <a:t> </a:t>
            </a:r>
            <a:r>
              <a:rPr lang="es-ES" dirty="0" err="1"/>
              <a:t>hard</a:t>
            </a:r>
            <a:r>
              <a:rPr lang="es-ES" dirty="0"/>
              <a:t> </a:t>
            </a:r>
            <a:r>
              <a:rPr lang="es-ES" dirty="0" err="1"/>
              <a:t>drugs</a:t>
            </a:r>
            <a:endParaRPr lang="es-ES" dirty="0"/>
          </a:p>
        </p:txBody>
      </p:sp>
      <p:sp>
        <p:nvSpPr>
          <p:cNvPr id="3" name="Subtítulo 2">
            <a:extLst>
              <a:ext uri="{FF2B5EF4-FFF2-40B4-BE49-F238E27FC236}">
                <a16:creationId xmlns:a16="http://schemas.microsoft.com/office/drawing/2014/main" id="{C18D14B5-0733-4790-B521-51B31D26BC27}"/>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364920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17000" b="-17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C67557-9A74-446A-8B59-0D98BC28DB57}"/>
              </a:ext>
            </a:extLst>
          </p:cNvPr>
          <p:cNvSpPr>
            <a:spLocks noGrp="1"/>
          </p:cNvSpPr>
          <p:nvPr>
            <p:ph type="title"/>
          </p:nvPr>
        </p:nvSpPr>
        <p:spPr/>
        <p:txBody>
          <a:bodyPr/>
          <a:lstStyle/>
          <a:p>
            <a:r>
              <a:rPr lang="es-ES" dirty="0" err="1"/>
              <a:t>Overview</a:t>
            </a:r>
            <a:endParaRPr lang="es-ES" dirty="0"/>
          </a:p>
        </p:txBody>
      </p:sp>
      <p:sp>
        <p:nvSpPr>
          <p:cNvPr id="3" name="Marcador de contenido 2">
            <a:extLst>
              <a:ext uri="{FF2B5EF4-FFF2-40B4-BE49-F238E27FC236}">
                <a16:creationId xmlns:a16="http://schemas.microsoft.com/office/drawing/2014/main" id="{139953DF-40BA-470E-A9E6-13F5CF360E26}"/>
              </a:ext>
            </a:extLst>
          </p:cNvPr>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Drug addiction, is a disease that affects a person's brain and behavior and leads to an inability to control the use of a legal or illegal drug or medication. When you're addicted, you may continue using the drug despite the harm it causes.</a:t>
            </a:r>
          </a:p>
          <a:p>
            <a:r>
              <a:rPr lang="en-US" sz="2400" dirty="0">
                <a:latin typeface="Times New Roman" panose="02020603050405020304" pitchFamily="18" charset="0"/>
                <a:cs typeface="Times New Roman" panose="02020603050405020304" pitchFamily="18" charset="0"/>
              </a:rPr>
              <a:t>Drug addiction can start with experimental use of a recreational drug in social situations, and, for some people, the drug use becomes more frequent.</a:t>
            </a:r>
          </a:p>
          <a:p>
            <a:r>
              <a:rPr lang="en-US" sz="2400" dirty="0">
                <a:latin typeface="Times New Roman" panose="02020603050405020304" pitchFamily="18" charset="0"/>
                <a:cs typeface="Times New Roman" panose="02020603050405020304" pitchFamily="18" charset="0"/>
              </a:rPr>
              <a:t>The risk of addiction and how fast you become addicted varies by drug. Some drugs, such as opioid painkillers, have a higher risk and cause addiction more quickly than others.</a:t>
            </a:r>
          </a:p>
          <a:p>
            <a:r>
              <a:rPr lang="en-US" sz="2400" dirty="0">
                <a:latin typeface="Times New Roman" panose="02020603050405020304" pitchFamily="18" charset="0"/>
                <a:cs typeface="Times New Roman" panose="02020603050405020304" pitchFamily="18" charset="0"/>
              </a:rPr>
              <a:t>As time passes, you may need larger doses of the drug to get high. Soon you may need the drug just to feel good. As your drug use increases, you may find that it's increasingly difficult to go without the drug. Attempts to stop drug use may cause intense cravings and make you feel physically ill</a:t>
            </a:r>
          </a:p>
          <a:p>
            <a:r>
              <a:rPr lang="es-ES" sz="2400" dirty="0">
                <a:latin typeface="Times New Roman" panose="02020603050405020304" pitchFamily="18" charset="0"/>
                <a:cs typeface="Times New Roman" panose="02020603050405020304" pitchFamily="18" charset="0"/>
              </a:rPr>
              <a:t>After </a:t>
            </a:r>
            <a:r>
              <a:rPr lang="es-ES" sz="2400" dirty="0" err="1">
                <a:latin typeface="Times New Roman" panose="02020603050405020304" pitchFamily="18" charset="0"/>
                <a:cs typeface="Times New Roman" panose="02020603050405020304" pitchFamily="18" charset="0"/>
              </a:rPr>
              <a:t>you</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have</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got</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addicted</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to</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drugs</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you</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may</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need</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other</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help</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to</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stay</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drugs</a:t>
            </a:r>
            <a:r>
              <a:rPr lang="es-ES" sz="2400" dirty="0">
                <a:latin typeface="Times New Roman" panose="02020603050405020304" pitchFamily="18" charset="0"/>
                <a:cs typeface="Times New Roman" panose="02020603050405020304" pitchFamily="18" charset="0"/>
              </a:rPr>
              <a:t>-free</a:t>
            </a:r>
          </a:p>
        </p:txBody>
      </p:sp>
    </p:spTree>
    <p:extLst>
      <p:ext uri="{BB962C8B-B14F-4D97-AF65-F5344CB8AC3E}">
        <p14:creationId xmlns:p14="http://schemas.microsoft.com/office/powerpoint/2010/main" val="355534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0F77ABA-AFA4-4E9C-B88D-86844189AA2C}"/>
              </a:ext>
            </a:extLst>
          </p:cNvPr>
          <p:cNvSpPr>
            <a:spLocks noGrp="1"/>
          </p:cNvSpPr>
          <p:nvPr>
            <p:ph type="title"/>
          </p:nvPr>
        </p:nvSpPr>
        <p:spPr>
          <a:xfrm>
            <a:off x="589560" y="856180"/>
            <a:ext cx="4560584" cy="1128068"/>
          </a:xfrm>
        </p:spPr>
        <p:txBody>
          <a:bodyPr anchor="ctr">
            <a:normAutofit/>
          </a:bodyPr>
          <a:lstStyle/>
          <a:p>
            <a:r>
              <a:rPr lang="es-ES" sz="4000"/>
              <a:t>Symptoms</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83D5BB0-12EC-4145-8DB5-3ED54269CC07}"/>
              </a:ext>
            </a:extLst>
          </p:cNvPr>
          <p:cNvSpPr>
            <a:spLocks noGrp="1"/>
          </p:cNvSpPr>
          <p:nvPr>
            <p:ph idx="1"/>
          </p:nvPr>
        </p:nvSpPr>
        <p:spPr>
          <a:xfrm>
            <a:off x="590719" y="2330505"/>
            <a:ext cx="4559425" cy="3979585"/>
          </a:xfrm>
        </p:spPr>
        <p:txBody>
          <a:bodyPr anchor="ctr">
            <a:normAutofit/>
          </a:bodyPr>
          <a:lstStyle/>
          <a:p>
            <a:r>
              <a:rPr lang="en-US" sz="1900"/>
              <a:t>Drug addiction symptoms or behaviors include, among others:</a:t>
            </a:r>
          </a:p>
          <a:p>
            <a:pPr lvl="1"/>
            <a:r>
              <a:rPr lang="en-US" sz="1900"/>
              <a:t>You feel like you need to use the drugs regularly</a:t>
            </a:r>
          </a:p>
          <a:p>
            <a:pPr lvl="1"/>
            <a:r>
              <a:rPr lang="en-US" sz="1900"/>
              <a:t>Having intense urges for the drug that block out any other thoughts</a:t>
            </a:r>
          </a:p>
          <a:p>
            <a:pPr lvl="1"/>
            <a:r>
              <a:rPr lang="en-US" sz="1900"/>
              <a:t>After a while, you need to consume more and more to get the same effect as at beginning</a:t>
            </a:r>
          </a:p>
          <a:p>
            <a:pPr lvl="1"/>
            <a:r>
              <a:rPr lang="en-US" sz="1900"/>
              <a:t>You use the drug for a longer period of time, then you initially thought</a:t>
            </a:r>
          </a:p>
          <a:p>
            <a:pPr lvl="1"/>
            <a:r>
              <a:rPr lang="en-US" sz="1900"/>
              <a:t>You make sure that you own supplies of the drugs</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descr="Texto&#10;&#10;Descripción generada automáticamente">
            <a:extLst>
              <a:ext uri="{FF2B5EF4-FFF2-40B4-BE49-F238E27FC236}">
                <a16:creationId xmlns:a16="http://schemas.microsoft.com/office/drawing/2014/main" id="{008B5E77-A2F5-4537-9E21-C27865E39B61}"/>
              </a:ext>
            </a:extLst>
          </p:cNvPr>
          <p:cNvPicPr>
            <a:picLocks noChangeAspect="1"/>
          </p:cNvPicPr>
          <p:nvPr/>
        </p:nvPicPr>
        <p:blipFill rotWithShape="1">
          <a:blip r:embed="rId2">
            <a:extLst>
              <a:ext uri="{28A0092B-C50C-407E-A947-70E740481C1C}">
                <a14:useLocalDpi xmlns:a14="http://schemas.microsoft.com/office/drawing/2010/main" val="0"/>
              </a:ext>
            </a:extLst>
          </a:blip>
          <a:srcRect t="1237" r="4" b="1828"/>
          <a:stretch/>
        </p:blipFill>
        <p:spPr>
          <a:xfrm>
            <a:off x="5977788" y="799352"/>
            <a:ext cx="5425410" cy="5259296"/>
          </a:xfrm>
          <a:prstGeom prst="rect">
            <a:avLst/>
          </a:prstGeom>
        </p:spPr>
      </p:pic>
    </p:spTree>
    <p:extLst>
      <p:ext uri="{BB962C8B-B14F-4D97-AF65-F5344CB8AC3E}">
        <p14:creationId xmlns:p14="http://schemas.microsoft.com/office/powerpoint/2010/main" val="225830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9000" b="-19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1DAB6F-85D8-42E7-918E-9C9E43DC77BE}"/>
              </a:ext>
            </a:extLst>
          </p:cNvPr>
          <p:cNvSpPr>
            <a:spLocks noGrp="1"/>
          </p:cNvSpPr>
          <p:nvPr>
            <p:ph type="title"/>
          </p:nvPr>
        </p:nvSpPr>
        <p:spPr/>
        <p:txBody>
          <a:bodyPr/>
          <a:lstStyle/>
          <a:p>
            <a:r>
              <a:rPr lang="es-ES" dirty="0" err="1"/>
              <a:t>How</a:t>
            </a:r>
            <a:r>
              <a:rPr lang="es-ES" dirty="0"/>
              <a:t> </a:t>
            </a:r>
            <a:r>
              <a:rPr lang="es-ES" dirty="0" err="1"/>
              <a:t>to</a:t>
            </a:r>
            <a:r>
              <a:rPr lang="es-ES" dirty="0"/>
              <a:t> </a:t>
            </a:r>
            <a:r>
              <a:rPr lang="es-ES" dirty="0" err="1"/>
              <a:t>recognize</a:t>
            </a:r>
            <a:r>
              <a:rPr lang="es-ES" dirty="0"/>
              <a:t> </a:t>
            </a:r>
            <a:r>
              <a:rPr lang="es-ES" dirty="0" err="1"/>
              <a:t>unhealthy</a:t>
            </a:r>
            <a:r>
              <a:rPr lang="es-ES" dirty="0"/>
              <a:t> </a:t>
            </a:r>
            <a:r>
              <a:rPr lang="es-ES" dirty="0" err="1"/>
              <a:t>drug</a:t>
            </a:r>
            <a:r>
              <a:rPr lang="es-ES" dirty="0"/>
              <a:t> </a:t>
            </a:r>
            <a:r>
              <a:rPr lang="es-ES" dirty="0" err="1"/>
              <a:t>usage</a:t>
            </a:r>
            <a:r>
              <a:rPr lang="es-ES" dirty="0"/>
              <a:t>?</a:t>
            </a:r>
          </a:p>
        </p:txBody>
      </p:sp>
      <p:sp>
        <p:nvSpPr>
          <p:cNvPr id="3" name="Marcador de contenido 2">
            <a:extLst>
              <a:ext uri="{FF2B5EF4-FFF2-40B4-BE49-F238E27FC236}">
                <a16:creationId xmlns:a16="http://schemas.microsoft.com/office/drawing/2014/main" id="{19006CF3-3730-4CAA-9B0A-0ADCB703EDCB}"/>
              </a:ext>
            </a:extLst>
          </p:cNvPr>
          <p:cNvSpPr>
            <a:spLocks noGrp="1"/>
          </p:cNvSpPr>
          <p:nvPr>
            <p:ph idx="1"/>
          </p:nvPr>
        </p:nvSpPr>
        <p:spPr/>
        <p:txBody>
          <a:bodyPr/>
          <a:lstStyle/>
          <a:p>
            <a:r>
              <a:rPr lang="en-US" dirty="0"/>
              <a:t>Sometimes it's difficult to distinguish normal teenage moodiness or angst from signs of drug use</a:t>
            </a:r>
          </a:p>
          <a:p>
            <a:pPr lvl="1"/>
            <a:r>
              <a:rPr lang="en-US" dirty="0"/>
              <a:t>a sudden drop at school or at work performance</a:t>
            </a:r>
          </a:p>
          <a:p>
            <a:pPr lvl="1"/>
            <a:r>
              <a:rPr lang="en-US" dirty="0"/>
              <a:t> lack of energy and motivation, weight loss or gain, or red eyes</a:t>
            </a:r>
          </a:p>
          <a:p>
            <a:pPr lvl="1"/>
            <a:r>
              <a:rPr lang="en-US" dirty="0"/>
              <a:t>The drug consumer doesn´t show sign of interest in how he is clothing or his or her appearance</a:t>
            </a:r>
          </a:p>
          <a:p>
            <a:pPr lvl="1"/>
            <a:r>
              <a:rPr lang="en-US" dirty="0"/>
              <a:t>Sudden change in behavior,  become more aggressive</a:t>
            </a:r>
          </a:p>
          <a:p>
            <a:pPr lvl="1"/>
            <a:r>
              <a:rPr lang="en-US" dirty="0"/>
              <a:t>The consumer suddenly requests more and more money without any explanation</a:t>
            </a:r>
          </a:p>
          <a:p>
            <a:pPr lvl="1"/>
            <a:endParaRPr lang="es-ES" dirty="0"/>
          </a:p>
        </p:txBody>
      </p:sp>
    </p:spTree>
    <p:extLst>
      <p:ext uri="{BB962C8B-B14F-4D97-AF65-F5344CB8AC3E}">
        <p14:creationId xmlns:p14="http://schemas.microsoft.com/office/powerpoint/2010/main" val="396981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9000" b="-9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944007-B86F-49D4-BD5F-F33488C0FEF5}"/>
              </a:ext>
            </a:extLst>
          </p:cNvPr>
          <p:cNvSpPr>
            <a:spLocks noGrp="1"/>
          </p:cNvSpPr>
          <p:nvPr>
            <p:ph type="title"/>
          </p:nvPr>
        </p:nvSpPr>
        <p:spPr/>
        <p:txBody>
          <a:bodyPr/>
          <a:lstStyle/>
          <a:p>
            <a:r>
              <a:rPr lang="es-ES" dirty="0" err="1"/>
              <a:t>Effects</a:t>
            </a:r>
            <a:endParaRPr lang="es-ES" dirty="0"/>
          </a:p>
        </p:txBody>
      </p:sp>
      <p:sp>
        <p:nvSpPr>
          <p:cNvPr id="3" name="Marcador de contenido 2">
            <a:extLst>
              <a:ext uri="{FF2B5EF4-FFF2-40B4-BE49-F238E27FC236}">
                <a16:creationId xmlns:a16="http://schemas.microsoft.com/office/drawing/2014/main" id="{FE122A80-B6DC-4298-A650-2F212CEC91AE}"/>
              </a:ext>
            </a:extLst>
          </p:cNvPr>
          <p:cNvSpPr>
            <a:spLocks noGrp="1"/>
          </p:cNvSpPr>
          <p:nvPr>
            <p:ph idx="1"/>
          </p:nvPr>
        </p:nvSpPr>
        <p:spPr/>
        <p:txBody>
          <a:bodyPr/>
          <a:lstStyle/>
          <a:p>
            <a:r>
              <a:rPr lang="en-CA" dirty="0"/>
              <a:t>Unfortunately it doesn´t have any positive effects:</a:t>
            </a:r>
          </a:p>
          <a:p>
            <a:pPr lvl="1"/>
            <a:r>
              <a:rPr lang="es-ES" dirty="0" err="1"/>
              <a:t>The</a:t>
            </a:r>
            <a:r>
              <a:rPr lang="es-ES" dirty="0"/>
              <a:t> </a:t>
            </a:r>
            <a:r>
              <a:rPr lang="es-ES" dirty="0" err="1"/>
              <a:t>most</a:t>
            </a:r>
            <a:r>
              <a:rPr lang="es-ES" dirty="0"/>
              <a:t> </a:t>
            </a:r>
            <a:r>
              <a:rPr lang="es-ES" dirty="0" err="1"/>
              <a:t>important</a:t>
            </a:r>
            <a:r>
              <a:rPr lang="es-ES" dirty="0"/>
              <a:t> </a:t>
            </a:r>
            <a:r>
              <a:rPr lang="es-ES" dirty="0" err="1"/>
              <a:t>one</a:t>
            </a:r>
            <a:r>
              <a:rPr lang="es-ES" dirty="0"/>
              <a:t> </a:t>
            </a:r>
            <a:r>
              <a:rPr lang="es-ES" dirty="0" err="1"/>
              <a:t>is</a:t>
            </a:r>
            <a:r>
              <a:rPr lang="es-ES" dirty="0"/>
              <a:t> </a:t>
            </a:r>
            <a:r>
              <a:rPr lang="es-ES" dirty="0" err="1"/>
              <a:t>that</a:t>
            </a:r>
            <a:r>
              <a:rPr lang="es-ES" dirty="0"/>
              <a:t> </a:t>
            </a:r>
            <a:r>
              <a:rPr lang="es-ES" dirty="0" err="1"/>
              <a:t>it</a:t>
            </a:r>
            <a:r>
              <a:rPr lang="es-ES" dirty="0"/>
              <a:t> </a:t>
            </a:r>
            <a:r>
              <a:rPr lang="es-ES" dirty="0" err="1"/>
              <a:t>ruins</a:t>
            </a:r>
            <a:r>
              <a:rPr lang="es-ES" dirty="0"/>
              <a:t> </a:t>
            </a:r>
            <a:r>
              <a:rPr lang="es-ES" dirty="0" err="1"/>
              <a:t>numerous</a:t>
            </a:r>
            <a:r>
              <a:rPr lang="es-ES" dirty="0"/>
              <a:t> </a:t>
            </a:r>
            <a:r>
              <a:rPr lang="es-ES" dirty="0" err="1"/>
              <a:t>families</a:t>
            </a:r>
            <a:r>
              <a:rPr lang="es-ES" dirty="0"/>
              <a:t> and </a:t>
            </a:r>
            <a:r>
              <a:rPr lang="es-ES" dirty="0" err="1"/>
              <a:t>relations</a:t>
            </a:r>
            <a:endParaRPr lang="es-ES" dirty="0"/>
          </a:p>
          <a:p>
            <a:pPr lvl="1"/>
            <a:r>
              <a:rPr lang="en-CA" dirty="0"/>
              <a:t>The consumer becomes more and more aggressive with anyone who wants to help them, because they think that they are doing the right things.</a:t>
            </a:r>
          </a:p>
          <a:p>
            <a:pPr lvl="1"/>
            <a:r>
              <a:rPr lang="en-CA" dirty="0"/>
              <a:t>It weakens the immune system, which  can cause other diseases which could be deadly</a:t>
            </a:r>
          </a:p>
          <a:p>
            <a:pPr lvl="1"/>
            <a:endParaRPr lang="en-CA" dirty="0"/>
          </a:p>
          <a:p>
            <a:pPr lvl="1"/>
            <a:endParaRPr lang="en-CA" dirty="0"/>
          </a:p>
        </p:txBody>
      </p:sp>
    </p:spTree>
    <p:extLst>
      <p:ext uri="{BB962C8B-B14F-4D97-AF65-F5344CB8AC3E}">
        <p14:creationId xmlns:p14="http://schemas.microsoft.com/office/powerpoint/2010/main" val="249937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D0E8C-C078-4E4E-B985-91215AC7604A}"/>
              </a:ext>
            </a:extLst>
          </p:cNvPr>
          <p:cNvSpPr>
            <a:spLocks noGrp="1"/>
          </p:cNvSpPr>
          <p:nvPr>
            <p:ph type="title"/>
          </p:nvPr>
        </p:nvSpPr>
        <p:spPr/>
        <p:txBody>
          <a:bodyPr/>
          <a:lstStyle/>
          <a:p>
            <a:r>
              <a:rPr lang="es-ES" dirty="0" err="1"/>
              <a:t>Information</a:t>
            </a:r>
            <a:endParaRPr lang="es-ES" dirty="0"/>
          </a:p>
        </p:txBody>
      </p:sp>
      <p:sp>
        <p:nvSpPr>
          <p:cNvPr id="3" name="Marcador de contenido 2">
            <a:extLst>
              <a:ext uri="{FF2B5EF4-FFF2-40B4-BE49-F238E27FC236}">
                <a16:creationId xmlns:a16="http://schemas.microsoft.com/office/drawing/2014/main" id="{5EDCEDC6-CFFF-41FA-AFD4-BB6A3000F226}"/>
              </a:ext>
            </a:extLst>
          </p:cNvPr>
          <p:cNvSpPr>
            <a:spLocks noGrp="1"/>
          </p:cNvSpPr>
          <p:nvPr>
            <p:ph idx="1"/>
          </p:nvPr>
        </p:nvSpPr>
        <p:spPr/>
        <p:txBody>
          <a:bodyPr/>
          <a:lstStyle/>
          <a:p>
            <a:r>
              <a:rPr lang="es-ES" dirty="0"/>
              <a:t>Used </a:t>
            </a:r>
            <a:r>
              <a:rPr lang="es-ES" dirty="0" err="1"/>
              <a:t>websites</a:t>
            </a:r>
            <a:r>
              <a:rPr lang="es-ES" dirty="0"/>
              <a:t>:</a:t>
            </a:r>
          </a:p>
          <a:p>
            <a:pPr lvl="1"/>
            <a:r>
              <a:rPr lang="es-ES" dirty="0">
                <a:hlinkClick r:id="rId2"/>
              </a:rPr>
              <a:t>https://www.mayoclinic.org/diseases-conditions/drug-addiction/symptoms-causes/syc-20365112</a:t>
            </a:r>
            <a:endParaRPr lang="es-ES" dirty="0"/>
          </a:p>
          <a:p>
            <a:pPr lvl="1"/>
            <a:r>
              <a:rPr lang="es-ES" dirty="0">
                <a:hlinkClick r:id="rId3"/>
              </a:rPr>
              <a:t>https://www.webmd.com/mental-health/addiction/drug-abuse-addiction#1</a:t>
            </a:r>
            <a:endParaRPr lang="es-ES" dirty="0"/>
          </a:p>
          <a:p>
            <a:pPr lvl="1"/>
            <a:r>
              <a:rPr lang="es-ES" dirty="0">
                <a:hlinkClick r:id="rId4"/>
              </a:rPr>
              <a:t>https://archives.drugabuse.gov/publications/media-guide/science-drug-use-addiction-basics</a:t>
            </a:r>
            <a:endParaRPr lang="es-ES" dirty="0"/>
          </a:p>
          <a:p>
            <a:pPr lvl="1"/>
            <a:endParaRPr lang="es-ES" dirty="0"/>
          </a:p>
        </p:txBody>
      </p:sp>
    </p:spTree>
    <p:extLst>
      <p:ext uri="{BB962C8B-B14F-4D97-AF65-F5344CB8AC3E}">
        <p14:creationId xmlns:p14="http://schemas.microsoft.com/office/powerpoint/2010/main" val="34033488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464</Words>
  <Application>Microsoft Office PowerPoint</Application>
  <PresentationFormat>Panorámica</PresentationFormat>
  <Paragraphs>31</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Times New Roman</vt:lpstr>
      <vt:lpstr>Tema de Office</vt:lpstr>
      <vt:lpstr>Addiction to hard drugs</vt:lpstr>
      <vt:lpstr>Overview</vt:lpstr>
      <vt:lpstr>Symptoms</vt:lpstr>
      <vt:lpstr>How to recognize unhealthy drug usage?</vt:lpstr>
      <vt:lpstr>Effects</vt:lpstr>
      <vt:lpstr>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Addiction to hard drugs</dc:title>
  <dc:creator>Fco. Javier Bellón Jaramillo</dc:creator>
  <cp:lastModifiedBy>Fco. Javier Bellón Jaramillo</cp:lastModifiedBy>
  <cp:revision>2</cp:revision>
  <dcterms:created xsi:type="dcterms:W3CDTF">2022-05-04T07:33:18Z</dcterms:created>
  <dcterms:modified xsi:type="dcterms:W3CDTF">2022-05-06T08:00:21Z</dcterms:modified>
</cp:coreProperties>
</file>