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1" roundtripDataSignature="AMtx7mjYkDBuIAWlzu+elRDA62n7+2BU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
          <p:cNvSpPr txBox="1"/>
          <p:nvPr>
            <p:ph type="ctrTitle"/>
          </p:nvPr>
        </p:nvSpPr>
        <p:spPr>
          <a:xfrm>
            <a:off x="311700" y="417425"/>
            <a:ext cx="8520600" cy="19314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s">
                <a:solidFill>
                  <a:schemeClr val="lt1"/>
                </a:solidFill>
              </a:rPr>
              <a:t>1st PROCEDURES IN CASE OF FIRE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2"/>
          <p:cNvSpPr txBox="1"/>
          <p:nvPr>
            <p:ph type="title"/>
          </p:nvPr>
        </p:nvSpPr>
        <p:spPr>
          <a:xfrm>
            <a:off x="311700" y="290075"/>
            <a:ext cx="8520600" cy="45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es"/>
              <a:t>Steps in case of fire</a:t>
            </a:r>
            <a:endParaRPr b="1"/>
          </a:p>
          <a:p>
            <a:pPr indent="0" lvl="0" marL="0" rtl="0" algn="l">
              <a:lnSpc>
                <a:spcPct val="100000"/>
              </a:lnSpc>
              <a:spcBef>
                <a:spcPts val="0"/>
              </a:spcBef>
              <a:spcAft>
                <a:spcPts val="0"/>
              </a:spcAft>
              <a:buSzPct val="111111"/>
              <a:buNone/>
            </a:pPr>
            <a:r>
              <a:t/>
            </a:r>
            <a:endParaRPr/>
          </a:p>
        </p:txBody>
      </p:sp>
      <p:sp>
        <p:nvSpPr>
          <p:cNvPr id="61" name="Google Shape;61;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04958" lvl="0" marL="457200" rtl="0" algn="l">
              <a:lnSpc>
                <a:spcPct val="95000"/>
              </a:lnSpc>
              <a:spcBef>
                <a:spcPts val="0"/>
              </a:spcBef>
              <a:spcAft>
                <a:spcPts val="0"/>
              </a:spcAft>
              <a:buSzPts val="1300"/>
              <a:buChar char="-"/>
            </a:pPr>
            <a:r>
              <a:rPr lang="es" sz="1300"/>
              <a:t>If you notice a fire, notify the persons present in the danger zone.</a:t>
            </a:r>
            <a:endParaRPr sz="1300"/>
          </a:p>
          <a:p>
            <a:pPr indent="0" lvl="0" marL="457200" rtl="0" algn="l">
              <a:lnSpc>
                <a:spcPct val="95000"/>
              </a:lnSpc>
              <a:spcBef>
                <a:spcPts val="1200"/>
              </a:spcBef>
              <a:spcAft>
                <a:spcPts val="0"/>
              </a:spcAft>
              <a:buSzPts val="1800"/>
              <a:buNone/>
            </a:pPr>
            <a:r>
              <a:t/>
            </a:r>
            <a:endParaRPr sz="1300"/>
          </a:p>
          <a:p>
            <a:pPr indent="-304958" lvl="0" marL="457200" rtl="0" algn="l">
              <a:lnSpc>
                <a:spcPct val="95000"/>
              </a:lnSpc>
              <a:spcBef>
                <a:spcPts val="1200"/>
              </a:spcBef>
              <a:spcAft>
                <a:spcPts val="0"/>
              </a:spcAft>
              <a:buSzPts val="1300"/>
              <a:buChar char="-"/>
            </a:pPr>
            <a:r>
              <a:rPr lang="es" sz="1300"/>
              <a:t>Call the fire department on 112.</a:t>
            </a:r>
            <a:endParaRPr sz="1300"/>
          </a:p>
          <a:p>
            <a:pPr indent="0" lvl="0" marL="457200" rtl="0" algn="l">
              <a:lnSpc>
                <a:spcPct val="95000"/>
              </a:lnSpc>
              <a:spcBef>
                <a:spcPts val="1200"/>
              </a:spcBef>
              <a:spcAft>
                <a:spcPts val="0"/>
              </a:spcAft>
              <a:buSzPts val="1800"/>
              <a:buNone/>
            </a:pPr>
            <a:r>
              <a:t/>
            </a:r>
            <a:endParaRPr sz="1300"/>
          </a:p>
          <a:p>
            <a:pPr indent="-304958" lvl="0" marL="457200" rtl="0" algn="l">
              <a:lnSpc>
                <a:spcPct val="95000"/>
              </a:lnSpc>
              <a:spcBef>
                <a:spcPts val="1200"/>
              </a:spcBef>
              <a:spcAft>
                <a:spcPts val="0"/>
              </a:spcAft>
              <a:buSzPts val="1300"/>
              <a:buChar char="-"/>
            </a:pPr>
            <a:r>
              <a:rPr lang="es" sz="1300"/>
              <a:t>After dialing a fire brigade emergency number you should calmly and clearly state:</a:t>
            </a:r>
            <a:endParaRPr sz="1300"/>
          </a:p>
          <a:p>
            <a:pPr indent="0" lvl="0" marL="457200" rtl="0" algn="l">
              <a:lnSpc>
                <a:spcPct val="95000"/>
              </a:lnSpc>
              <a:spcBef>
                <a:spcPts val="1200"/>
              </a:spcBef>
              <a:spcAft>
                <a:spcPts val="0"/>
              </a:spcAft>
              <a:buClr>
                <a:schemeClr val="dk1"/>
              </a:buClr>
              <a:buSzPts val="1100"/>
              <a:buFont typeface="Arial"/>
              <a:buNone/>
            </a:pPr>
            <a:r>
              <a:rPr lang="es" sz="1300"/>
              <a:t>- your name and address, the telephone number that we are calling from</a:t>
            </a:r>
            <a:endParaRPr sz="1300"/>
          </a:p>
          <a:p>
            <a:pPr indent="0" lvl="0" marL="457200" rtl="0" algn="l">
              <a:lnSpc>
                <a:spcPct val="95000"/>
              </a:lnSpc>
              <a:spcBef>
                <a:spcPts val="1200"/>
              </a:spcBef>
              <a:spcAft>
                <a:spcPts val="0"/>
              </a:spcAft>
              <a:buClr>
                <a:schemeClr val="dk1"/>
              </a:buClr>
              <a:buSzPts val="1100"/>
              <a:buFont typeface="Arial"/>
              <a:buNone/>
            </a:pPr>
            <a:r>
              <a:rPr lang="es" sz="1300"/>
              <a:t>- address and name of the object on fire</a:t>
            </a:r>
            <a:endParaRPr sz="1300"/>
          </a:p>
          <a:p>
            <a:pPr indent="0" lvl="0" marL="457200" rtl="0" algn="l">
              <a:lnSpc>
                <a:spcPct val="95000"/>
              </a:lnSpc>
              <a:spcBef>
                <a:spcPts val="1200"/>
              </a:spcBef>
              <a:spcAft>
                <a:spcPts val="0"/>
              </a:spcAft>
              <a:buSzPts val="1800"/>
              <a:buNone/>
            </a:pPr>
            <a:r>
              <a:rPr lang="es" sz="1300"/>
              <a:t>- what is on fire and on which floor</a:t>
            </a:r>
            <a:endParaRPr sz="1300"/>
          </a:p>
          <a:p>
            <a:pPr indent="0" lvl="0" marL="457200" rtl="0" algn="l">
              <a:lnSpc>
                <a:spcPct val="95000"/>
              </a:lnSpc>
              <a:spcBef>
                <a:spcPts val="1200"/>
              </a:spcBef>
              <a:spcAft>
                <a:spcPts val="0"/>
              </a:spcAft>
              <a:buSzPts val="1800"/>
              <a:buNone/>
            </a:pPr>
            <a:r>
              <a:rPr lang="es" sz="1100"/>
              <a:t>-</a:t>
            </a:r>
            <a:r>
              <a:rPr lang="es" sz="1300"/>
              <a:t> if there is a threat to human life or health.</a:t>
            </a:r>
            <a:endParaRPr sz="1300"/>
          </a:p>
          <a:p>
            <a:pPr indent="0" lvl="0" marL="0" rtl="0" algn="l">
              <a:lnSpc>
                <a:spcPct val="95000"/>
              </a:lnSpc>
              <a:spcBef>
                <a:spcPts val="1200"/>
              </a:spcBef>
              <a:spcAft>
                <a:spcPts val="0"/>
              </a:spcAft>
              <a:buClr>
                <a:schemeClr val="dk1"/>
              </a:buClr>
              <a:buSzPts val="1100"/>
              <a:buFont typeface="Arial"/>
              <a:buNone/>
            </a:pPr>
            <a:r>
              <a:t/>
            </a:r>
            <a:endParaRPr sz="1200"/>
          </a:p>
          <a:p>
            <a:pPr indent="0" lvl="0" marL="0" rtl="0" algn="l">
              <a:lnSpc>
                <a:spcPct val="115000"/>
              </a:lnSpc>
              <a:spcBef>
                <a:spcPts val="1200"/>
              </a:spcBef>
              <a:spcAft>
                <a:spcPts val="1200"/>
              </a:spcAft>
              <a:buSzPts val="1800"/>
              <a:buNone/>
            </a:pPr>
            <a:r>
              <a:t/>
            </a:r>
            <a:endParaRPr sz="2000"/>
          </a:p>
        </p:txBody>
      </p:sp>
      <p:pic>
        <p:nvPicPr>
          <p:cNvPr id="62" name="Google Shape;62;p2"/>
          <p:cNvPicPr preferRelativeResize="0"/>
          <p:nvPr/>
        </p:nvPicPr>
        <p:blipFill rotWithShape="1">
          <a:blip r:embed="rId3">
            <a:alphaModFix/>
          </a:blip>
          <a:srcRect b="0" l="0" r="0" t="0"/>
          <a:stretch/>
        </p:blipFill>
        <p:spPr>
          <a:xfrm>
            <a:off x="5674659" y="0"/>
            <a:ext cx="3469341" cy="2306171"/>
          </a:xfrm>
          <a:prstGeom prst="rect">
            <a:avLst/>
          </a:prstGeom>
          <a:noFill/>
          <a:ln>
            <a:noFill/>
          </a:ln>
        </p:spPr>
      </p:pic>
      <p:pic>
        <p:nvPicPr>
          <p:cNvPr id="63" name="Google Shape;63;p2"/>
          <p:cNvPicPr preferRelativeResize="0"/>
          <p:nvPr/>
        </p:nvPicPr>
        <p:blipFill rotWithShape="1">
          <a:blip r:embed="rId4">
            <a:alphaModFix/>
          </a:blip>
          <a:srcRect b="0" l="0" r="0" t="0"/>
          <a:stretch/>
        </p:blipFill>
        <p:spPr>
          <a:xfrm>
            <a:off x="6239435" y="3210935"/>
            <a:ext cx="2904565" cy="19325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0" r="0" t="0"/>
          <a:stretch/>
        </p:blipFill>
        <p:spPr>
          <a:xfrm>
            <a:off x="4397189" y="2571750"/>
            <a:ext cx="3099546" cy="2556581"/>
          </a:xfrm>
          <a:prstGeom prst="rect">
            <a:avLst/>
          </a:prstGeom>
          <a:noFill/>
          <a:ln>
            <a:noFill/>
          </a:ln>
        </p:spPr>
      </p:pic>
      <p:sp>
        <p:nvSpPr>
          <p:cNvPr id="69" name="Google Shape;69;p3"/>
          <p:cNvSpPr txBox="1"/>
          <p:nvPr>
            <p:ph idx="1" type="body"/>
          </p:nvPr>
        </p:nvSpPr>
        <p:spPr>
          <a:xfrm>
            <a:off x="311700" y="367900"/>
            <a:ext cx="8520600" cy="4200900"/>
          </a:xfrm>
          <a:prstGeom prst="rect">
            <a:avLst/>
          </a:prstGeom>
          <a:noFill/>
          <a:ln>
            <a:noFill/>
          </a:ln>
        </p:spPr>
        <p:txBody>
          <a:bodyPr anchorCtr="0" anchor="t" bIns="91425" lIns="91425" spcFirstLastPara="1" rIns="91425" wrap="square" tIns="91425">
            <a:noAutofit/>
          </a:bodyPr>
          <a:lstStyle/>
          <a:p>
            <a:pPr indent="-304800" lvl="0" marL="457200" rtl="0" algn="l">
              <a:lnSpc>
                <a:spcPct val="95000"/>
              </a:lnSpc>
              <a:spcBef>
                <a:spcPts val="0"/>
              </a:spcBef>
              <a:spcAft>
                <a:spcPts val="0"/>
              </a:spcAft>
              <a:buSzPts val="1200"/>
              <a:buChar char="-"/>
            </a:pPr>
            <a:r>
              <a:rPr lang="es" sz="1200"/>
              <a:t>After the information is given to the duty officer at the fire department, do not hang up until the confirmation is given.</a:t>
            </a:r>
            <a:endParaRPr sz="1200"/>
          </a:p>
          <a:p>
            <a:pPr indent="0" lvl="0" marL="457200" rtl="0" algn="l">
              <a:lnSpc>
                <a:spcPct val="95000"/>
              </a:lnSpc>
              <a:spcBef>
                <a:spcPts val="1200"/>
              </a:spcBef>
              <a:spcAft>
                <a:spcPts val="0"/>
              </a:spcAft>
              <a:buClr>
                <a:schemeClr val="dk1"/>
              </a:buClr>
              <a:buSzPts val="1100"/>
              <a:buFont typeface="Arial"/>
              <a:buNone/>
            </a:pPr>
            <a:r>
              <a:t/>
            </a:r>
            <a:endParaRPr sz="1200"/>
          </a:p>
          <a:p>
            <a:pPr indent="-304800" lvl="0" marL="457200" rtl="0" algn="l">
              <a:lnSpc>
                <a:spcPct val="95000"/>
              </a:lnSpc>
              <a:spcBef>
                <a:spcPts val="1200"/>
              </a:spcBef>
              <a:spcAft>
                <a:spcPts val="0"/>
              </a:spcAft>
              <a:buSzPts val="1200"/>
              <a:buChar char="-"/>
            </a:pPr>
            <a:r>
              <a:rPr lang="es" sz="1200"/>
              <a:t>Upon arrival of firefighters you should strictly obey the instructions of the head of rescue and firefighting.</a:t>
            </a:r>
            <a:endParaRPr sz="1200"/>
          </a:p>
          <a:p>
            <a:pPr indent="0" lvl="0" marL="457200" rtl="0" algn="l">
              <a:lnSpc>
                <a:spcPct val="95000"/>
              </a:lnSpc>
              <a:spcBef>
                <a:spcPts val="1200"/>
              </a:spcBef>
              <a:spcAft>
                <a:spcPts val="0"/>
              </a:spcAft>
              <a:buSzPts val="1800"/>
              <a:buNone/>
            </a:pPr>
            <a:r>
              <a:t/>
            </a:r>
            <a:endParaRPr sz="1200"/>
          </a:p>
          <a:p>
            <a:pPr indent="-304800" lvl="0" marL="457200" rtl="0" algn="l">
              <a:lnSpc>
                <a:spcPct val="95000"/>
              </a:lnSpc>
              <a:spcBef>
                <a:spcPts val="1200"/>
              </a:spcBef>
              <a:spcAft>
                <a:spcPts val="0"/>
              </a:spcAft>
              <a:buSzPts val="1200"/>
              <a:buChar char="●"/>
            </a:pPr>
            <a:r>
              <a:rPr lang="es" sz="1200"/>
              <a:t>stay at home, closing the front door only with the doorknob.</a:t>
            </a:r>
            <a:endParaRPr sz="1200"/>
          </a:p>
          <a:p>
            <a:pPr indent="-304800" lvl="0" marL="457200" rtl="0" algn="l">
              <a:lnSpc>
                <a:spcPct val="95000"/>
              </a:lnSpc>
              <a:spcBef>
                <a:spcPts val="0"/>
              </a:spcBef>
              <a:spcAft>
                <a:spcPts val="0"/>
              </a:spcAft>
              <a:buSzPts val="1200"/>
              <a:buChar char="●"/>
            </a:pPr>
            <a:r>
              <a:rPr lang="es" sz="1200"/>
              <a:t>turn off the gas valve, turn off all electric appliances,</a:t>
            </a:r>
            <a:endParaRPr sz="1200"/>
          </a:p>
          <a:p>
            <a:pPr indent="-304800" lvl="0" marL="457200" rtl="0" algn="l">
              <a:lnSpc>
                <a:spcPct val="95000"/>
              </a:lnSpc>
              <a:spcBef>
                <a:spcPts val="0"/>
              </a:spcBef>
              <a:spcAft>
                <a:spcPts val="0"/>
              </a:spcAft>
              <a:buSzPts val="1200"/>
              <a:buChar char="●"/>
            </a:pPr>
            <a:r>
              <a:rPr lang="es" sz="1200"/>
              <a:t>in order to prevent the entering of smoke and high temperatures through the front door to</a:t>
            </a:r>
            <a:endParaRPr sz="1200"/>
          </a:p>
          <a:p>
            <a:pPr indent="-304800" lvl="0" marL="457200" rtl="0" algn="l">
              <a:lnSpc>
                <a:spcPct val="95000"/>
              </a:lnSpc>
              <a:spcBef>
                <a:spcPts val="0"/>
              </a:spcBef>
              <a:spcAft>
                <a:spcPts val="0"/>
              </a:spcAft>
              <a:buSzPts val="1200"/>
              <a:buChar char="●"/>
            </a:pPr>
            <a:r>
              <a:rPr lang="es" sz="1200"/>
              <a:t>the apartment door openings and leaks must be protected e.g. with a wet towel,</a:t>
            </a:r>
            <a:endParaRPr sz="1200"/>
          </a:p>
          <a:p>
            <a:pPr indent="-304800" lvl="0" marL="457200" rtl="0" algn="l">
              <a:lnSpc>
                <a:spcPct val="95000"/>
              </a:lnSpc>
              <a:spcBef>
                <a:spcPts val="0"/>
              </a:spcBef>
              <a:spcAft>
                <a:spcPts val="0"/>
              </a:spcAft>
              <a:buSzPts val="1200"/>
              <a:buChar char="●"/>
            </a:pPr>
            <a:r>
              <a:rPr lang="es" sz="1200"/>
              <a:t>call for help through an open window or balcony</a:t>
            </a:r>
            <a:endParaRPr sz="1200"/>
          </a:p>
          <a:p>
            <a:pPr indent="0" lvl="0" marL="0" rtl="0" algn="l">
              <a:lnSpc>
                <a:spcPct val="115000"/>
              </a:lnSpc>
              <a:spcBef>
                <a:spcPts val="1200"/>
              </a:spcBef>
              <a:spcAft>
                <a:spcPts val="1200"/>
              </a:spcAft>
              <a:buSzPts val="1800"/>
              <a:buNone/>
            </a:pPr>
            <a:r>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4"/>
          <p:cNvPicPr preferRelativeResize="0"/>
          <p:nvPr/>
        </p:nvPicPr>
        <p:blipFill rotWithShape="1">
          <a:blip r:embed="rId3">
            <a:alphaModFix amt="72000"/>
          </a:blip>
          <a:srcRect b="0" l="0" r="0" t="0"/>
          <a:stretch/>
        </p:blipFill>
        <p:spPr>
          <a:xfrm>
            <a:off x="-8037" y="0"/>
            <a:ext cx="9152037" cy="5143501"/>
          </a:xfrm>
          <a:prstGeom prst="rect">
            <a:avLst/>
          </a:prstGeom>
          <a:noFill/>
          <a:ln>
            <a:noFill/>
          </a:ln>
        </p:spPr>
      </p:pic>
      <p:sp>
        <p:nvSpPr>
          <p:cNvPr id="75" name="Google Shape;75;p4"/>
          <p:cNvSpPr txBox="1"/>
          <p:nvPr>
            <p:ph idx="1" type="body"/>
          </p:nvPr>
        </p:nvSpPr>
        <p:spPr>
          <a:xfrm>
            <a:off x="345318" y="688551"/>
            <a:ext cx="8036700" cy="3416400"/>
          </a:xfrm>
          <a:prstGeom prst="rect">
            <a:avLst/>
          </a:prstGeom>
          <a:noFill/>
          <a:ln>
            <a:noFill/>
          </a:ln>
        </p:spPr>
        <p:txBody>
          <a:bodyPr anchorCtr="0" anchor="t" bIns="91425" lIns="91425" spcFirstLastPara="1" rIns="91425" wrap="square" tIns="91425">
            <a:normAutofit fontScale="92500"/>
          </a:bodyPr>
          <a:lstStyle/>
          <a:p>
            <a:pPr indent="-298450" lvl="0" marL="457200" rtl="0" algn="l">
              <a:lnSpc>
                <a:spcPct val="100000"/>
              </a:lnSpc>
              <a:spcBef>
                <a:spcPts val="0"/>
              </a:spcBef>
              <a:spcAft>
                <a:spcPts val="0"/>
              </a:spcAft>
              <a:buClr>
                <a:schemeClr val="dk1"/>
              </a:buClr>
              <a:buSzPct val="59459"/>
              <a:buChar char="-"/>
            </a:pPr>
            <a:r>
              <a:rPr lang="es" sz="2000">
                <a:solidFill>
                  <a:schemeClr val="dk1"/>
                </a:solidFill>
              </a:rPr>
              <a:t>In the event of a fire in your apartment you should proceed as follows:</a:t>
            </a:r>
            <a:endParaRPr sz="2000">
              <a:solidFill>
                <a:schemeClr val="dk1"/>
              </a:solidFill>
            </a:endParaRPr>
          </a:p>
          <a:p>
            <a:pPr indent="0" lvl="0" marL="457200" rtl="0" algn="l">
              <a:lnSpc>
                <a:spcPct val="100000"/>
              </a:lnSpc>
              <a:spcBef>
                <a:spcPts val="0"/>
              </a:spcBef>
              <a:spcAft>
                <a:spcPts val="0"/>
              </a:spcAft>
              <a:buSzPct val="97297"/>
              <a:buNone/>
            </a:pPr>
            <a:r>
              <a:t/>
            </a:r>
            <a:endParaRPr sz="2000">
              <a:solidFill>
                <a:schemeClr val="dk1"/>
              </a:solidFill>
            </a:endParaRPr>
          </a:p>
          <a:p>
            <a:pPr indent="-298450" lvl="0" marL="457200" rtl="0" algn="l">
              <a:lnSpc>
                <a:spcPct val="100000"/>
              </a:lnSpc>
              <a:spcBef>
                <a:spcPts val="0"/>
              </a:spcBef>
              <a:spcAft>
                <a:spcPts val="0"/>
              </a:spcAft>
              <a:buClr>
                <a:schemeClr val="dk1"/>
              </a:buClr>
              <a:buSzPct val="59459"/>
              <a:buChar char="●"/>
            </a:pPr>
            <a:r>
              <a:rPr lang="es" sz="2000">
                <a:solidFill>
                  <a:schemeClr val="dk1"/>
                </a:solidFill>
              </a:rPr>
              <a:t>move out of the apartment children and people with disabilities,</a:t>
            </a:r>
            <a:endParaRPr sz="2000">
              <a:solidFill>
                <a:schemeClr val="dk1"/>
              </a:solidFill>
            </a:endParaRPr>
          </a:p>
          <a:p>
            <a:pPr indent="0" lvl="0" marL="457200" rtl="0" algn="l">
              <a:lnSpc>
                <a:spcPct val="100000"/>
              </a:lnSpc>
              <a:spcBef>
                <a:spcPts val="0"/>
              </a:spcBef>
              <a:spcAft>
                <a:spcPts val="0"/>
              </a:spcAft>
              <a:buSzPct val="97297"/>
              <a:buNone/>
            </a:pPr>
            <a:r>
              <a:t/>
            </a:r>
            <a:endParaRPr sz="2000">
              <a:solidFill>
                <a:schemeClr val="dk1"/>
              </a:solidFill>
            </a:endParaRPr>
          </a:p>
          <a:p>
            <a:pPr indent="-298450" lvl="0" marL="457200" rtl="0" algn="l">
              <a:lnSpc>
                <a:spcPct val="100000"/>
              </a:lnSpc>
              <a:spcBef>
                <a:spcPts val="0"/>
              </a:spcBef>
              <a:spcAft>
                <a:spcPts val="0"/>
              </a:spcAft>
              <a:buClr>
                <a:schemeClr val="dk1"/>
              </a:buClr>
              <a:buSzPct val="59459"/>
              <a:buChar char="●"/>
            </a:pPr>
            <a:r>
              <a:rPr lang="es" sz="2000">
                <a:solidFill>
                  <a:schemeClr val="dk1"/>
                </a:solidFill>
              </a:rPr>
              <a:t>If your way out of the apartment is cut off to go to the room </a:t>
            </a:r>
            <a:r>
              <a:rPr b="1" lang="es" sz="2000">
                <a:solidFill>
                  <a:schemeClr val="dk1"/>
                </a:solidFill>
              </a:rPr>
              <a:t>farthest </a:t>
            </a:r>
            <a:r>
              <a:rPr lang="es" sz="2000">
                <a:solidFill>
                  <a:schemeClr val="dk1"/>
                </a:solidFill>
              </a:rPr>
              <a:t>from the fire which has window or balcony, taking with you / if possible / wet blanket, closing the door to other rooms on the doorknob. Call out for help through the window or balcony, in case of strong smoke and rising temperatures lie down on the balcony under the window and cover tightly with a blanket or other covering.</a:t>
            </a:r>
            <a:endParaRPr sz="2000">
              <a:solidFill>
                <a:schemeClr val="dk1"/>
              </a:solidFill>
            </a:endParaRPr>
          </a:p>
          <a:p>
            <a:pPr indent="0" lvl="0" marL="457200" rtl="0" algn="l">
              <a:lnSpc>
                <a:spcPct val="95000"/>
              </a:lnSpc>
              <a:spcBef>
                <a:spcPts val="0"/>
              </a:spcBef>
              <a:spcAft>
                <a:spcPts val="1200"/>
              </a:spcAft>
              <a:buSzPct val="176904"/>
              <a:buNone/>
            </a:pPr>
            <a:r>
              <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5"/>
          <p:cNvPicPr preferRelativeResize="0"/>
          <p:nvPr/>
        </p:nvPicPr>
        <p:blipFill rotWithShape="1">
          <a:blip r:embed="rId3">
            <a:alphaModFix amt="37000"/>
          </a:blip>
          <a:srcRect b="0" l="0" r="0" t="0"/>
          <a:stretch/>
        </p:blipFill>
        <p:spPr>
          <a:xfrm>
            <a:off x="0" y="0"/>
            <a:ext cx="9144000" cy="5143500"/>
          </a:xfrm>
          <a:prstGeom prst="rect">
            <a:avLst/>
          </a:prstGeom>
          <a:noFill/>
          <a:ln>
            <a:noFill/>
          </a:ln>
        </p:spPr>
      </p:pic>
      <p:sp>
        <p:nvSpPr>
          <p:cNvPr id="81" name="Google Shape;81;p5"/>
          <p:cNvSpPr txBox="1"/>
          <p:nvPr>
            <p:ph idx="1" type="body"/>
          </p:nvPr>
        </p:nvSpPr>
        <p:spPr>
          <a:xfrm>
            <a:off x="311700" y="779289"/>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SzPts val="1800"/>
              <a:buNone/>
            </a:pPr>
            <a:r>
              <a:t/>
            </a:r>
            <a:endParaRPr sz="1100">
              <a:solidFill>
                <a:schemeClr val="dk1"/>
              </a:solidFill>
            </a:endParaRPr>
          </a:p>
          <a:p>
            <a:pPr indent="-304800" lvl="0" marL="457200" rtl="0" algn="l">
              <a:lnSpc>
                <a:spcPct val="100000"/>
              </a:lnSpc>
              <a:spcBef>
                <a:spcPts val="0"/>
              </a:spcBef>
              <a:spcAft>
                <a:spcPts val="0"/>
              </a:spcAft>
              <a:buClr>
                <a:schemeClr val="dk1"/>
              </a:buClr>
              <a:buSzPts val="1200"/>
              <a:buChar char="-"/>
            </a:pPr>
            <a:r>
              <a:rPr lang="es">
                <a:solidFill>
                  <a:schemeClr val="dk1"/>
                </a:solidFill>
              </a:rPr>
              <a:t>If putting out the fire on your own is impossible leave the apartment, closing the door only on the doorknob.</a:t>
            </a:r>
            <a:endParaRPr>
              <a:solidFill>
                <a:schemeClr val="dk1"/>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304800" lvl="0" marL="457200" rtl="0" algn="l">
              <a:lnSpc>
                <a:spcPct val="100000"/>
              </a:lnSpc>
              <a:spcBef>
                <a:spcPts val="0"/>
              </a:spcBef>
              <a:spcAft>
                <a:spcPts val="0"/>
              </a:spcAft>
              <a:buClr>
                <a:schemeClr val="dk1"/>
              </a:buClr>
              <a:buSzPts val="1200"/>
              <a:buChar char="-"/>
            </a:pPr>
            <a:r>
              <a:rPr lang="es">
                <a:solidFill>
                  <a:schemeClr val="dk1"/>
                </a:solidFill>
              </a:rPr>
              <a:t>In the event of a fire in an apartment next door or on the lower floor and smoke on the corridor and stairway you should:</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304800" lvl="0" marL="457200" rtl="0" algn="l">
              <a:lnSpc>
                <a:spcPct val="100000"/>
              </a:lnSpc>
              <a:spcBef>
                <a:spcPts val="0"/>
              </a:spcBef>
              <a:spcAft>
                <a:spcPts val="0"/>
              </a:spcAft>
              <a:buClr>
                <a:schemeClr val="dk1"/>
              </a:buClr>
              <a:buSzPts val="1200"/>
              <a:buChar char="-"/>
            </a:pPr>
            <a:r>
              <a:rPr lang="es">
                <a:solidFill>
                  <a:schemeClr val="dk1"/>
                </a:solidFill>
              </a:rPr>
              <a:t>depending on the situation take extinguishing action, turn off the gas supply and electricity,do not open the windows</a:t>
            </a:r>
            <a:endParaRPr>
              <a:solidFill>
                <a:schemeClr val="dk1"/>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304800" lvl="0" marL="457200" rtl="0" algn="l">
              <a:lnSpc>
                <a:spcPct val="100000"/>
              </a:lnSpc>
              <a:spcBef>
                <a:spcPts val="0"/>
              </a:spcBef>
              <a:spcAft>
                <a:spcPts val="0"/>
              </a:spcAft>
              <a:buClr>
                <a:schemeClr val="dk1"/>
              </a:buClr>
              <a:buSzPts val="1200"/>
              <a:buChar char="-"/>
            </a:pPr>
            <a:r>
              <a:rPr lang="es">
                <a:solidFill>
                  <a:schemeClr val="dk1"/>
                </a:solidFill>
              </a:rPr>
              <a:t>In case of fire on the upper floor you should remain in the apartment or leave it on the order of the person in charge of firefighting action, closing the front door to the apartment with a key.</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200"/>
              </a:spcAft>
              <a:buSzPts val="1800"/>
              <a:buNone/>
            </a:pPr>
            <a:r>
              <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alumno</dc:creator>
</cp:coreProperties>
</file>